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80"/>
  </p:notesMasterIdLst>
  <p:handoutMasterIdLst>
    <p:handoutMasterId r:id="rId81"/>
  </p:handoutMasterIdLst>
  <p:sldIdLst>
    <p:sldId id="256" r:id="rId4"/>
    <p:sldId id="292" r:id="rId5"/>
    <p:sldId id="262" r:id="rId6"/>
    <p:sldId id="268" r:id="rId7"/>
    <p:sldId id="296" r:id="rId8"/>
    <p:sldId id="297" r:id="rId9"/>
    <p:sldId id="298" r:id="rId10"/>
    <p:sldId id="299" r:id="rId11"/>
    <p:sldId id="300" r:id="rId12"/>
    <p:sldId id="302" r:id="rId13"/>
    <p:sldId id="303" r:id="rId14"/>
    <p:sldId id="304" r:id="rId15"/>
    <p:sldId id="301" r:id="rId16"/>
    <p:sldId id="305" r:id="rId17"/>
    <p:sldId id="323" r:id="rId18"/>
    <p:sldId id="307" r:id="rId19"/>
    <p:sldId id="308" r:id="rId20"/>
    <p:sldId id="310" r:id="rId21"/>
    <p:sldId id="309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06" r:id="rId34"/>
    <p:sldId id="322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9" r:id="rId58"/>
    <p:sldId id="346" r:id="rId59"/>
    <p:sldId id="347" r:id="rId60"/>
    <p:sldId id="348" r:id="rId61"/>
    <p:sldId id="350" r:id="rId62"/>
    <p:sldId id="351" r:id="rId63"/>
    <p:sldId id="352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263" r:id="rId76"/>
    <p:sldId id="365" r:id="rId77"/>
    <p:sldId id="267" r:id="rId78"/>
    <p:sldId id="366" r:id="rId7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99"/>
    <a:srgbClr val="F9AA4C"/>
    <a:srgbClr val="EC771B"/>
    <a:srgbClr val="2A8663"/>
    <a:srgbClr val="FE51C2"/>
    <a:srgbClr val="D33530"/>
    <a:srgbClr val="FF62BC"/>
    <a:srgbClr val="FFF500"/>
    <a:srgbClr val="E66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 autoAdjust="0"/>
    <p:restoredTop sz="94648"/>
  </p:normalViewPr>
  <p:slideViewPr>
    <p:cSldViewPr>
      <p:cViewPr varScale="1">
        <p:scale>
          <a:sx n="85" d="100"/>
          <a:sy n="85" d="100"/>
        </p:scale>
        <p:origin x="756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1" d="100"/>
          <a:sy n="51" d="100"/>
        </p:scale>
        <p:origin x="2692" y="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presProps" Target="presProps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Task Metric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Iter 1</c:v>
                </c:pt>
                <c:pt idx="1">
                  <c:v>Iter 2</c:v>
                </c:pt>
                <c:pt idx="2">
                  <c:v>Iter 3</c:v>
                </c:pt>
                <c:pt idx="3">
                  <c:v>Iter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0.82352941176470584</c:v>
                </c:pt>
                <c:pt idx="1">
                  <c:v>0.93333333333333335</c:v>
                </c:pt>
                <c:pt idx="2">
                  <c:v>0.96296296296296291</c:v>
                </c:pt>
                <c:pt idx="3">
                  <c:v>0.36363636363636365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3D-41FC-AC0E-9F4B76381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060608"/>
        <c:axId val="101063296"/>
      </c:lineChart>
      <c:catAx>
        <c:axId val="1010606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63296"/>
        <c:crosses val="autoZero"/>
        <c:auto val="1"/>
        <c:lblAlgn val="ctr"/>
        <c:lblOffset val="100"/>
        <c:noMultiLvlLbl val="0"/>
      </c:catAx>
      <c:valAx>
        <c:axId val="101063296"/>
        <c:scaling>
          <c:orientation val="minMax"/>
          <c:max val="1.5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6060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Bug Metrics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Iter 1</c:v>
                </c:pt>
                <c:pt idx="1">
                  <c:v>Iter 2</c:v>
                </c:pt>
                <c:pt idx="2">
                  <c:v>Iter 3</c:v>
                </c:pt>
                <c:pt idx="3">
                  <c:v>Iter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22</c:v>
                </c:pt>
                <c:pt idx="2">
                  <c:v>32</c:v>
                </c:pt>
                <c:pt idx="3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3D-41FC-AC0E-9F4B76381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1060608"/>
        <c:axId val="101063296"/>
      </c:barChart>
      <c:catAx>
        <c:axId val="1010606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Number</a:t>
                </a:r>
                <a:endParaRPr lang="en-SG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63296"/>
        <c:crosses val="autoZero"/>
        <c:auto val="1"/>
        <c:lblAlgn val="ctr"/>
        <c:lblOffset val="100"/>
        <c:noMultiLvlLbl val="0"/>
      </c:catAx>
      <c:valAx>
        <c:axId val="1010632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Number of Bugs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606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C5B2B-31A4-4267-9889-BF59DBBBA7CA}" type="datetimeFigureOut">
              <a:rPr lang="ko-KR" altLang="en-US" smtClean="0"/>
              <a:t>2018-08-14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48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F717D-5B63-48E7-8E90-E9529790C826}" type="datetimeFigureOut">
              <a:rPr lang="ko-KR" altLang="en-US" smtClean="0"/>
              <a:t>2018-08-14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784A3-40D8-48F6-BE9C-B857E15F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6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784A3-40D8-48F6-BE9C-B857E15F681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055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784A3-40D8-48F6-BE9C-B857E15F681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76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002-KIMS BUSINESS\007-02-Fullslidesppt-Contents\20161206\02-\color-penci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5036"/>
            <a:ext cx="9144000" cy="2188464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15724"/>
            <a:ext cx="9144000" cy="58696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140268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395536" y="159482"/>
            <a:ext cx="8352928" cy="48245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58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0195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9693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43608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35896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00192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3608" y="3723878"/>
            <a:ext cx="1800000" cy="9516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3635896" y="3723878"/>
            <a:ext cx="1800000" cy="9516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300192" y="3723878"/>
            <a:ext cx="1800000" cy="951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42106" y="1274642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28812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385770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38459" y="2964646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25165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82123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" y="1272646"/>
            <a:ext cx="3644522" cy="3384000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0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932039" y="1239550"/>
            <a:ext cx="3743959" cy="34359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49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98757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1470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87774"/>
            <a:ext cx="9144000" cy="18516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00" y="1239550"/>
            <a:ext cx="4170638" cy="2285250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054196" y="1347614"/>
            <a:ext cx="2767817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538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strike="noStrike" baseline="0">
                <a:latin typeface="+mn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099" name="Picture 3" descr="D:\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943" y="2427734"/>
            <a:ext cx="2170113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92765" y="2525682"/>
            <a:ext cx="1969901" cy="1342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3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7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46966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58804" y="1779662"/>
            <a:ext cx="40851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" y="0"/>
            <a:ext cx="284380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843808" y="0"/>
            <a:ext cx="174699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88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190982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260550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98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826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68917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3965650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32160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9327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002-KIMS BUSINESS\007-02-Fullslidesppt-Contents\20161206\02-\blue-pencil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" y="2859782"/>
            <a:ext cx="3867829" cy="22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3568" y="483518"/>
            <a:ext cx="2592288" cy="122413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3568" y="1707654"/>
            <a:ext cx="259228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5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816606" y="2514208"/>
            <a:ext cx="1296145" cy="2648247"/>
          </a:xfrm>
          <a:custGeom>
            <a:avLst/>
            <a:gdLst>
              <a:gd name="connsiteX0" fmla="*/ 1847850 w 3571875"/>
              <a:gd name="connsiteY0" fmla="*/ 6791325 h 6791325"/>
              <a:gd name="connsiteX1" fmla="*/ 3571875 w 3571875"/>
              <a:gd name="connsiteY1" fmla="*/ 6781800 h 6791325"/>
              <a:gd name="connsiteX2" fmla="*/ 2514600 w 3571875"/>
              <a:gd name="connsiteY2" fmla="*/ 3819525 h 6791325"/>
              <a:gd name="connsiteX3" fmla="*/ 2390775 w 3571875"/>
              <a:gd name="connsiteY3" fmla="*/ 3267075 h 6791325"/>
              <a:gd name="connsiteX4" fmla="*/ 2752725 w 3571875"/>
              <a:gd name="connsiteY4" fmla="*/ 2162175 h 6791325"/>
              <a:gd name="connsiteX5" fmla="*/ 3390900 w 3571875"/>
              <a:gd name="connsiteY5" fmla="*/ 1247775 h 6791325"/>
              <a:gd name="connsiteX6" fmla="*/ 3209925 w 3571875"/>
              <a:gd name="connsiteY6" fmla="*/ 1133475 h 6791325"/>
              <a:gd name="connsiteX7" fmla="*/ 2543175 w 3571875"/>
              <a:gd name="connsiteY7" fmla="*/ 1857375 h 6791325"/>
              <a:gd name="connsiteX8" fmla="*/ 2371725 w 3571875"/>
              <a:gd name="connsiteY8" fmla="*/ 1752600 h 6791325"/>
              <a:gd name="connsiteX9" fmla="*/ 2771775 w 3571875"/>
              <a:gd name="connsiteY9" fmla="*/ 390525 h 6791325"/>
              <a:gd name="connsiteX10" fmla="*/ 2486025 w 3571875"/>
              <a:gd name="connsiteY10" fmla="*/ 295275 h 6791325"/>
              <a:gd name="connsiteX11" fmla="*/ 2124075 w 3571875"/>
              <a:gd name="connsiteY11" fmla="*/ 1609725 h 6791325"/>
              <a:gd name="connsiteX12" fmla="*/ 1971675 w 3571875"/>
              <a:gd name="connsiteY12" fmla="*/ 1495425 h 6791325"/>
              <a:gd name="connsiteX13" fmla="*/ 1990725 w 3571875"/>
              <a:gd name="connsiteY13" fmla="*/ 0 h 6791325"/>
              <a:gd name="connsiteX14" fmla="*/ 1790700 w 3571875"/>
              <a:gd name="connsiteY14" fmla="*/ 66675 h 6791325"/>
              <a:gd name="connsiteX15" fmla="*/ 1724025 w 3571875"/>
              <a:gd name="connsiteY15" fmla="*/ 1514475 h 6791325"/>
              <a:gd name="connsiteX16" fmla="*/ 1524000 w 3571875"/>
              <a:gd name="connsiteY16" fmla="*/ 1504950 h 6791325"/>
              <a:gd name="connsiteX17" fmla="*/ 1352550 w 3571875"/>
              <a:gd name="connsiteY17" fmla="*/ 123825 h 6791325"/>
              <a:gd name="connsiteX18" fmla="*/ 1171575 w 3571875"/>
              <a:gd name="connsiteY18" fmla="*/ 123825 h 6791325"/>
              <a:gd name="connsiteX19" fmla="*/ 1219200 w 3571875"/>
              <a:gd name="connsiteY19" fmla="*/ 1638300 h 6791325"/>
              <a:gd name="connsiteX20" fmla="*/ 1057275 w 3571875"/>
              <a:gd name="connsiteY20" fmla="*/ 2190750 h 6791325"/>
              <a:gd name="connsiteX21" fmla="*/ 800100 w 3571875"/>
              <a:gd name="connsiteY21" fmla="*/ 2247900 h 6791325"/>
              <a:gd name="connsiteX22" fmla="*/ 85725 w 3571875"/>
              <a:gd name="connsiteY22" fmla="*/ 1733550 h 6791325"/>
              <a:gd name="connsiteX23" fmla="*/ 0 w 3571875"/>
              <a:gd name="connsiteY23" fmla="*/ 2038350 h 6791325"/>
              <a:gd name="connsiteX24" fmla="*/ 609600 w 3571875"/>
              <a:gd name="connsiteY24" fmla="*/ 2743200 h 6791325"/>
              <a:gd name="connsiteX25" fmla="*/ 1238250 w 3571875"/>
              <a:gd name="connsiteY25" fmla="*/ 3476625 h 6791325"/>
              <a:gd name="connsiteX26" fmla="*/ 1457325 w 3571875"/>
              <a:gd name="connsiteY26" fmla="*/ 4010025 h 6791325"/>
              <a:gd name="connsiteX27" fmla="*/ 1847850 w 3571875"/>
              <a:gd name="connsiteY27" fmla="*/ 6791325 h 6791325"/>
              <a:gd name="connsiteX0" fmla="*/ 1889034 w 3613059"/>
              <a:gd name="connsiteY0" fmla="*/ 6791325 h 6791325"/>
              <a:gd name="connsiteX1" fmla="*/ 3613059 w 3613059"/>
              <a:gd name="connsiteY1" fmla="*/ 6781800 h 6791325"/>
              <a:gd name="connsiteX2" fmla="*/ 2555784 w 3613059"/>
              <a:gd name="connsiteY2" fmla="*/ 3819525 h 6791325"/>
              <a:gd name="connsiteX3" fmla="*/ 2431959 w 3613059"/>
              <a:gd name="connsiteY3" fmla="*/ 3267075 h 6791325"/>
              <a:gd name="connsiteX4" fmla="*/ 2793909 w 3613059"/>
              <a:gd name="connsiteY4" fmla="*/ 2162175 h 6791325"/>
              <a:gd name="connsiteX5" fmla="*/ 3432084 w 3613059"/>
              <a:gd name="connsiteY5" fmla="*/ 1247775 h 6791325"/>
              <a:gd name="connsiteX6" fmla="*/ 3251109 w 3613059"/>
              <a:gd name="connsiteY6" fmla="*/ 1133475 h 6791325"/>
              <a:gd name="connsiteX7" fmla="*/ 2584359 w 3613059"/>
              <a:gd name="connsiteY7" fmla="*/ 1857375 h 6791325"/>
              <a:gd name="connsiteX8" fmla="*/ 2412909 w 3613059"/>
              <a:gd name="connsiteY8" fmla="*/ 1752600 h 6791325"/>
              <a:gd name="connsiteX9" fmla="*/ 2812959 w 3613059"/>
              <a:gd name="connsiteY9" fmla="*/ 390525 h 6791325"/>
              <a:gd name="connsiteX10" fmla="*/ 2527209 w 3613059"/>
              <a:gd name="connsiteY10" fmla="*/ 295275 h 6791325"/>
              <a:gd name="connsiteX11" fmla="*/ 2165259 w 3613059"/>
              <a:gd name="connsiteY11" fmla="*/ 1609725 h 6791325"/>
              <a:gd name="connsiteX12" fmla="*/ 2012859 w 3613059"/>
              <a:gd name="connsiteY12" fmla="*/ 1495425 h 6791325"/>
              <a:gd name="connsiteX13" fmla="*/ 2031909 w 3613059"/>
              <a:gd name="connsiteY13" fmla="*/ 0 h 6791325"/>
              <a:gd name="connsiteX14" fmla="*/ 1831884 w 3613059"/>
              <a:gd name="connsiteY14" fmla="*/ 66675 h 6791325"/>
              <a:gd name="connsiteX15" fmla="*/ 1765209 w 3613059"/>
              <a:gd name="connsiteY15" fmla="*/ 1514475 h 6791325"/>
              <a:gd name="connsiteX16" fmla="*/ 1565184 w 3613059"/>
              <a:gd name="connsiteY16" fmla="*/ 1504950 h 6791325"/>
              <a:gd name="connsiteX17" fmla="*/ 1393734 w 3613059"/>
              <a:gd name="connsiteY17" fmla="*/ 123825 h 6791325"/>
              <a:gd name="connsiteX18" fmla="*/ 1212759 w 3613059"/>
              <a:gd name="connsiteY18" fmla="*/ 123825 h 6791325"/>
              <a:gd name="connsiteX19" fmla="*/ 1260384 w 3613059"/>
              <a:gd name="connsiteY19" fmla="*/ 1638300 h 6791325"/>
              <a:gd name="connsiteX20" fmla="*/ 1098459 w 3613059"/>
              <a:gd name="connsiteY20" fmla="*/ 2190750 h 6791325"/>
              <a:gd name="connsiteX21" fmla="*/ 841284 w 3613059"/>
              <a:gd name="connsiteY21" fmla="*/ 2247900 h 6791325"/>
              <a:gd name="connsiteX22" fmla="*/ 126909 w 3613059"/>
              <a:gd name="connsiteY22" fmla="*/ 1733550 h 6791325"/>
              <a:gd name="connsiteX23" fmla="*/ 41184 w 3613059"/>
              <a:gd name="connsiteY23" fmla="*/ 2038350 h 6791325"/>
              <a:gd name="connsiteX24" fmla="*/ 650784 w 3613059"/>
              <a:gd name="connsiteY24" fmla="*/ 2743200 h 6791325"/>
              <a:gd name="connsiteX25" fmla="*/ 1279434 w 3613059"/>
              <a:gd name="connsiteY25" fmla="*/ 3476625 h 6791325"/>
              <a:gd name="connsiteX26" fmla="*/ 1498509 w 3613059"/>
              <a:gd name="connsiteY26" fmla="*/ 4010025 h 6791325"/>
              <a:gd name="connsiteX27" fmla="*/ 1889034 w 3613059"/>
              <a:gd name="connsiteY27" fmla="*/ 6791325 h 6791325"/>
              <a:gd name="connsiteX0" fmla="*/ 1872461 w 3596486"/>
              <a:gd name="connsiteY0" fmla="*/ 6791325 h 6791325"/>
              <a:gd name="connsiteX1" fmla="*/ 3596486 w 3596486"/>
              <a:gd name="connsiteY1" fmla="*/ 6781800 h 6791325"/>
              <a:gd name="connsiteX2" fmla="*/ 2539211 w 3596486"/>
              <a:gd name="connsiteY2" fmla="*/ 3819525 h 6791325"/>
              <a:gd name="connsiteX3" fmla="*/ 2415386 w 3596486"/>
              <a:gd name="connsiteY3" fmla="*/ 3267075 h 6791325"/>
              <a:gd name="connsiteX4" fmla="*/ 2777336 w 3596486"/>
              <a:gd name="connsiteY4" fmla="*/ 2162175 h 6791325"/>
              <a:gd name="connsiteX5" fmla="*/ 3415511 w 3596486"/>
              <a:gd name="connsiteY5" fmla="*/ 1247775 h 6791325"/>
              <a:gd name="connsiteX6" fmla="*/ 3234536 w 3596486"/>
              <a:gd name="connsiteY6" fmla="*/ 1133475 h 6791325"/>
              <a:gd name="connsiteX7" fmla="*/ 2567786 w 3596486"/>
              <a:gd name="connsiteY7" fmla="*/ 1857375 h 6791325"/>
              <a:gd name="connsiteX8" fmla="*/ 2396336 w 3596486"/>
              <a:gd name="connsiteY8" fmla="*/ 1752600 h 6791325"/>
              <a:gd name="connsiteX9" fmla="*/ 2796386 w 3596486"/>
              <a:gd name="connsiteY9" fmla="*/ 390525 h 6791325"/>
              <a:gd name="connsiteX10" fmla="*/ 2510636 w 3596486"/>
              <a:gd name="connsiteY10" fmla="*/ 295275 h 6791325"/>
              <a:gd name="connsiteX11" fmla="*/ 2148686 w 3596486"/>
              <a:gd name="connsiteY11" fmla="*/ 1609725 h 6791325"/>
              <a:gd name="connsiteX12" fmla="*/ 1996286 w 3596486"/>
              <a:gd name="connsiteY12" fmla="*/ 1495425 h 6791325"/>
              <a:gd name="connsiteX13" fmla="*/ 2015336 w 3596486"/>
              <a:gd name="connsiteY13" fmla="*/ 0 h 6791325"/>
              <a:gd name="connsiteX14" fmla="*/ 1815311 w 3596486"/>
              <a:gd name="connsiteY14" fmla="*/ 66675 h 6791325"/>
              <a:gd name="connsiteX15" fmla="*/ 1748636 w 3596486"/>
              <a:gd name="connsiteY15" fmla="*/ 1514475 h 6791325"/>
              <a:gd name="connsiteX16" fmla="*/ 1548611 w 3596486"/>
              <a:gd name="connsiteY16" fmla="*/ 1504950 h 6791325"/>
              <a:gd name="connsiteX17" fmla="*/ 1377161 w 3596486"/>
              <a:gd name="connsiteY17" fmla="*/ 123825 h 6791325"/>
              <a:gd name="connsiteX18" fmla="*/ 1196186 w 3596486"/>
              <a:gd name="connsiteY18" fmla="*/ 123825 h 6791325"/>
              <a:gd name="connsiteX19" fmla="*/ 1243811 w 3596486"/>
              <a:gd name="connsiteY19" fmla="*/ 1638300 h 6791325"/>
              <a:gd name="connsiteX20" fmla="*/ 1081886 w 3596486"/>
              <a:gd name="connsiteY20" fmla="*/ 2190750 h 6791325"/>
              <a:gd name="connsiteX21" fmla="*/ 824711 w 3596486"/>
              <a:gd name="connsiteY21" fmla="*/ 2247900 h 6791325"/>
              <a:gd name="connsiteX22" fmla="*/ 110336 w 3596486"/>
              <a:gd name="connsiteY22" fmla="*/ 1733550 h 6791325"/>
              <a:gd name="connsiteX23" fmla="*/ 76998 w 3596486"/>
              <a:gd name="connsiteY23" fmla="*/ 2038350 h 6791325"/>
              <a:gd name="connsiteX24" fmla="*/ 634211 w 3596486"/>
              <a:gd name="connsiteY24" fmla="*/ 2743200 h 6791325"/>
              <a:gd name="connsiteX25" fmla="*/ 1262861 w 3596486"/>
              <a:gd name="connsiteY25" fmla="*/ 3476625 h 6791325"/>
              <a:gd name="connsiteX26" fmla="*/ 1481936 w 3596486"/>
              <a:gd name="connsiteY26" fmla="*/ 4010025 h 6791325"/>
              <a:gd name="connsiteX27" fmla="*/ 1872461 w 3596486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93297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814105 h 6814105"/>
              <a:gd name="connsiteX1" fmla="*/ 3693484 w 3693484"/>
              <a:gd name="connsiteY1" fmla="*/ 6804580 h 6814105"/>
              <a:gd name="connsiteX2" fmla="*/ 2636209 w 3693484"/>
              <a:gd name="connsiteY2" fmla="*/ 3842305 h 6814105"/>
              <a:gd name="connsiteX3" fmla="*/ 2512384 w 3693484"/>
              <a:gd name="connsiteY3" fmla="*/ 3289855 h 6814105"/>
              <a:gd name="connsiteX4" fmla="*/ 2874334 w 3693484"/>
              <a:gd name="connsiteY4" fmla="*/ 2184955 h 6814105"/>
              <a:gd name="connsiteX5" fmla="*/ 3512509 w 3693484"/>
              <a:gd name="connsiteY5" fmla="*/ 1270555 h 6814105"/>
              <a:gd name="connsiteX6" fmla="*/ 3331534 w 3693484"/>
              <a:gd name="connsiteY6" fmla="*/ 1156255 h 6814105"/>
              <a:gd name="connsiteX7" fmla="*/ 2664784 w 3693484"/>
              <a:gd name="connsiteY7" fmla="*/ 1880155 h 6814105"/>
              <a:gd name="connsiteX8" fmla="*/ 2493334 w 3693484"/>
              <a:gd name="connsiteY8" fmla="*/ 1775380 h 6814105"/>
              <a:gd name="connsiteX9" fmla="*/ 2893384 w 3693484"/>
              <a:gd name="connsiteY9" fmla="*/ 413305 h 6814105"/>
              <a:gd name="connsiteX10" fmla="*/ 2607634 w 3693484"/>
              <a:gd name="connsiteY10" fmla="*/ 318055 h 6814105"/>
              <a:gd name="connsiteX11" fmla="*/ 2245684 w 3693484"/>
              <a:gd name="connsiteY11" fmla="*/ 1632505 h 6814105"/>
              <a:gd name="connsiteX12" fmla="*/ 2131384 w 3693484"/>
              <a:gd name="connsiteY12" fmla="*/ 1565830 h 6814105"/>
              <a:gd name="connsiteX13" fmla="*/ 2193297 w 3693484"/>
              <a:gd name="connsiteY13" fmla="*/ 122792 h 6814105"/>
              <a:gd name="connsiteX14" fmla="*/ 1878971 w 3693484"/>
              <a:gd name="connsiteY14" fmla="*/ 132318 h 6814105"/>
              <a:gd name="connsiteX15" fmla="*/ 1798009 w 3693484"/>
              <a:gd name="connsiteY15" fmla="*/ 1522968 h 6814105"/>
              <a:gd name="connsiteX16" fmla="*/ 1674184 w 3693484"/>
              <a:gd name="connsiteY16" fmla="*/ 1527729 h 6814105"/>
              <a:gd name="connsiteX17" fmla="*/ 1593221 w 3693484"/>
              <a:gd name="connsiteY17" fmla="*/ 346630 h 6814105"/>
              <a:gd name="connsiteX18" fmla="*/ 1307472 w 3693484"/>
              <a:gd name="connsiteY18" fmla="*/ 337105 h 6814105"/>
              <a:gd name="connsiteX19" fmla="*/ 1312234 w 3693484"/>
              <a:gd name="connsiteY19" fmla="*/ 1603930 h 6814105"/>
              <a:gd name="connsiteX20" fmla="*/ 1259846 w 3693484"/>
              <a:gd name="connsiteY20" fmla="*/ 1994455 h 6814105"/>
              <a:gd name="connsiteX21" fmla="*/ 902659 w 3693484"/>
              <a:gd name="connsiteY21" fmla="*/ 2270680 h 6814105"/>
              <a:gd name="connsiteX22" fmla="*/ 207334 w 3693484"/>
              <a:gd name="connsiteY22" fmla="*/ 1756330 h 6814105"/>
              <a:gd name="connsiteX23" fmla="*/ 173996 w 3693484"/>
              <a:gd name="connsiteY23" fmla="*/ 2061130 h 6814105"/>
              <a:gd name="connsiteX24" fmla="*/ 731209 w 3693484"/>
              <a:gd name="connsiteY24" fmla="*/ 2765980 h 6814105"/>
              <a:gd name="connsiteX25" fmla="*/ 1359859 w 3693484"/>
              <a:gd name="connsiteY25" fmla="*/ 3499405 h 6814105"/>
              <a:gd name="connsiteX26" fmla="*/ 1578934 w 3693484"/>
              <a:gd name="connsiteY26" fmla="*/ 4032805 h 6814105"/>
              <a:gd name="connsiteX27" fmla="*/ 1969459 w 3693484"/>
              <a:gd name="connsiteY27" fmla="*/ 6814105 h 6814105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45684 w 3693484"/>
              <a:gd name="connsiteY11" fmla="*/ 1663910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21922 w 3693484"/>
              <a:gd name="connsiteY10" fmla="*/ 401847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598109 w 3693484"/>
              <a:gd name="connsiteY7" fmla="*/ 18496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64809 w 3693484"/>
              <a:gd name="connsiteY4" fmla="*/ 219731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83859 w 3693484"/>
              <a:gd name="connsiteY4" fmla="*/ 2092535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21959 w 3693484"/>
              <a:gd name="connsiteY4" fmla="*/ 2097298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59934 w 3693484"/>
              <a:gd name="connsiteY0" fmla="*/ 6707398 h 6835985"/>
              <a:gd name="connsiteX1" fmla="*/ 3693484 w 3693484"/>
              <a:gd name="connsiteY1" fmla="*/ 6835985 h 6835985"/>
              <a:gd name="connsiteX2" fmla="*/ 2640971 w 3693484"/>
              <a:gd name="connsiteY2" fmla="*/ 3878472 h 6835985"/>
              <a:gd name="connsiteX3" fmla="*/ 2517146 w 3693484"/>
              <a:gd name="connsiteY3" fmla="*/ 3345073 h 6835985"/>
              <a:gd name="connsiteX4" fmla="*/ 2755270 w 3693484"/>
              <a:gd name="connsiteY4" fmla="*/ 2811673 h 6835985"/>
              <a:gd name="connsiteX5" fmla="*/ 2864809 w 3693484"/>
              <a:gd name="connsiteY5" fmla="*/ 2192548 h 6835985"/>
              <a:gd name="connsiteX6" fmla="*/ 3512509 w 3693484"/>
              <a:gd name="connsiteY6" fmla="*/ 1301960 h 6835985"/>
              <a:gd name="connsiteX7" fmla="*/ 3298197 w 3693484"/>
              <a:gd name="connsiteY7" fmla="*/ 1178135 h 6835985"/>
              <a:gd name="connsiteX8" fmla="*/ 2607634 w 3693484"/>
              <a:gd name="connsiteY8" fmla="*/ 1878222 h 6835985"/>
              <a:gd name="connsiteX9" fmla="*/ 2531434 w 3693484"/>
              <a:gd name="connsiteY9" fmla="*/ 1821072 h 6835985"/>
              <a:gd name="connsiteX10" fmla="*/ 2874334 w 3693484"/>
              <a:gd name="connsiteY10" fmla="*/ 563772 h 6835985"/>
              <a:gd name="connsiteX11" fmla="*/ 2598109 w 3693484"/>
              <a:gd name="connsiteY11" fmla="*/ 397084 h 6835985"/>
              <a:gd name="connsiteX12" fmla="*/ 2207584 w 3693484"/>
              <a:gd name="connsiteY12" fmla="*/ 1659147 h 6835985"/>
              <a:gd name="connsiteX13" fmla="*/ 2131384 w 3693484"/>
              <a:gd name="connsiteY13" fmla="*/ 1597235 h 6835985"/>
              <a:gd name="connsiteX14" fmla="*/ 2193297 w 3693484"/>
              <a:gd name="connsiteY14" fmla="*/ 154197 h 6835985"/>
              <a:gd name="connsiteX15" fmla="*/ 1878971 w 3693484"/>
              <a:gd name="connsiteY15" fmla="*/ 163723 h 6835985"/>
              <a:gd name="connsiteX16" fmla="*/ 1798009 w 3693484"/>
              <a:gd name="connsiteY16" fmla="*/ 1554373 h 6835985"/>
              <a:gd name="connsiteX17" fmla="*/ 1674184 w 3693484"/>
              <a:gd name="connsiteY17" fmla="*/ 1559134 h 6835985"/>
              <a:gd name="connsiteX18" fmla="*/ 1593221 w 3693484"/>
              <a:gd name="connsiteY18" fmla="*/ 378035 h 6835985"/>
              <a:gd name="connsiteX19" fmla="*/ 1307472 w 3693484"/>
              <a:gd name="connsiteY19" fmla="*/ 368510 h 6835985"/>
              <a:gd name="connsiteX20" fmla="*/ 1312234 w 3693484"/>
              <a:gd name="connsiteY20" fmla="*/ 1635335 h 6835985"/>
              <a:gd name="connsiteX21" fmla="*/ 1259846 w 3693484"/>
              <a:gd name="connsiteY21" fmla="*/ 2025860 h 6835985"/>
              <a:gd name="connsiteX22" fmla="*/ 902659 w 3693484"/>
              <a:gd name="connsiteY22" fmla="*/ 2302085 h 6835985"/>
              <a:gd name="connsiteX23" fmla="*/ 207334 w 3693484"/>
              <a:gd name="connsiteY23" fmla="*/ 1787735 h 6835985"/>
              <a:gd name="connsiteX24" fmla="*/ 173996 w 3693484"/>
              <a:gd name="connsiteY24" fmla="*/ 2092535 h 6835985"/>
              <a:gd name="connsiteX25" fmla="*/ 745496 w 3693484"/>
              <a:gd name="connsiteY25" fmla="*/ 2806910 h 6835985"/>
              <a:gd name="connsiteX26" fmla="*/ 1440822 w 3693484"/>
              <a:gd name="connsiteY26" fmla="*/ 3583198 h 6835985"/>
              <a:gd name="connsiteX27" fmla="*/ 1617034 w 3693484"/>
              <a:gd name="connsiteY27" fmla="*/ 4107073 h 6835985"/>
              <a:gd name="connsiteX28" fmla="*/ 1959934 w 3693484"/>
              <a:gd name="connsiteY28" fmla="*/ 6707398 h 6835985"/>
              <a:gd name="connsiteX0" fmla="*/ 1959934 w 3664909"/>
              <a:gd name="connsiteY0" fmla="*/ 6707398 h 6712160"/>
              <a:gd name="connsiteX1" fmla="*/ 3664909 w 3664909"/>
              <a:gd name="connsiteY1" fmla="*/ 6712160 h 6712160"/>
              <a:gd name="connsiteX2" fmla="*/ 2640971 w 3664909"/>
              <a:gd name="connsiteY2" fmla="*/ 3878472 h 6712160"/>
              <a:gd name="connsiteX3" fmla="*/ 2517146 w 3664909"/>
              <a:gd name="connsiteY3" fmla="*/ 3345073 h 6712160"/>
              <a:gd name="connsiteX4" fmla="*/ 2755270 w 3664909"/>
              <a:gd name="connsiteY4" fmla="*/ 2811673 h 6712160"/>
              <a:gd name="connsiteX5" fmla="*/ 2864809 w 3664909"/>
              <a:gd name="connsiteY5" fmla="*/ 2192548 h 6712160"/>
              <a:gd name="connsiteX6" fmla="*/ 3512509 w 3664909"/>
              <a:gd name="connsiteY6" fmla="*/ 1301960 h 6712160"/>
              <a:gd name="connsiteX7" fmla="*/ 3298197 w 3664909"/>
              <a:gd name="connsiteY7" fmla="*/ 1178135 h 6712160"/>
              <a:gd name="connsiteX8" fmla="*/ 2607634 w 3664909"/>
              <a:gd name="connsiteY8" fmla="*/ 1878222 h 6712160"/>
              <a:gd name="connsiteX9" fmla="*/ 2531434 w 3664909"/>
              <a:gd name="connsiteY9" fmla="*/ 1821072 h 6712160"/>
              <a:gd name="connsiteX10" fmla="*/ 2874334 w 3664909"/>
              <a:gd name="connsiteY10" fmla="*/ 563772 h 6712160"/>
              <a:gd name="connsiteX11" fmla="*/ 2598109 w 3664909"/>
              <a:gd name="connsiteY11" fmla="*/ 397084 h 6712160"/>
              <a:gd name="connsiteX12" fmla="*/ 2207584 w 3664909"/>
              <a:gd name="connsiteY12" fmla="*/ 1659147 h 6712160"/>
              <a:gd name="connsiteX13" fmla="*/ 2131384 w 3664909"/>
              <a:gd name="connsiteY13" fmla="*/ 1597235 h 6712160"/>
              <a:gd name="connsiteX14" fmla="*/ 2193297 w 3664909"/>
              <a:gd name="connsiteY14" fmla="*/ 154197 h 6712160"/>
              <a:gd name="connsiteX15" fmla="*/ 1878971 w 3664909"/>
              <a:gd name="connsiteY15" fmla="*/ 163723 h 6712160"/>
              <a:gd name="connsiteX16" fmla="*/ 1798009 w 3664909"/>
              <a:gd name="connsiteY16" fmla="*/ 1554373 h 6712160"/>
              <a:gd name="connsiteX17" fmla="*/ 1674184 w 3664909"/>
              <a:gd name="connsiteY17" fmla="*/ 1559134 h 6712160"/>
              <a:gd name="connsiteX18" fmla="*/ 1593221 w 3664909"/>
              <a:gd name="connsiteY18" fmla="*/ 378035 h 6712160"/>
              <a:gd name="connsiteX19" fmla="*/ 1307472 w 3664909"/>
              <a:gd name="connsiteY19" fmla="*/ 368510 h 6712160"/>
              <a:gd name="connsiteX20" fmla="*/ 1312234 w 3664909"/>
              <a:gd name="connsiteY20" fmla="*/ 1635335 h 6712160"/>
              <a:gd name="connsiteX21" fmla="*/ 1259846 w 3664909"/>
              <a:gd name="connsiteY21" fmla="*/ 2025860 h 6712160"/>
              <a:gd name="connsiteX22" fmla="*/ 902659 w 3664909"/>
              <a:gd name="connsiteY22" fmla="*/ 2302085 h 6712160"/>
              <a:gd name="connsiteX23" fmla="*/ 207334 w 3664909"/>
              <a:gd name="connsiteY23" fmla="*/ 1787735 h 6712160"/>
              <a:gd name="connsiteX24" fmla="*/ 173996 w 3664909"/>
              <a:gd name="connsiteY24" fmla="*/ 2092535 h 6712160"/>
              <a:gd name="connsiteX25" fmla="*/ 745496 w 3664909"/>
              <a:gd name="connsiteY25" fmla="*/ 2806910 h 6712160"/>
              <a:gd name="connsiteX26" fmla="*/ 1440822 w 3664909"/>
              <a:gd name="connsiteY26" fmla="*/ 3583198 h 6712160"/>
              <a:gd name="connsiteX27" fmla="*/ 1617034 w 3664909"/>
              <a:gd name="connsiteY27" fmla="*/ 4107073 h 6712160"/>
              <a:gd name="connsiteX28" fmla="*/ 1959934 w 3664909"/>
              <a:gd name="connsiteY28" fmla="*/ 6707398 h 6712160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17146 w 3650621"/>
              <a:gd name="connsiteY3" fmla="*/ 3345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424245 w 3650621"/>
              <a:gd name="connsiteY0" fmla="*/ 6728001 h 6728001"/>
              <a:gd name="connsiteX1" fmla="*/ 3650621 w 3650621"/>
              <a:gd name="connsiteY1" fmla="*/ 6702635 h 6728001"/>
              <a:gd name="connsiteX2" fmla="*/ 2640971 w 3650621"/>
              <a:gd name="connsiteY2" fmla="*/ 3878472 h 6728001"/>
              <a:gd name="connsiteX3" fmla="*/ 2539547 w 3650621"/>
              <a:gd name="connsiteY3" fmla="*/ 3373073 h 6728001"/>
              <a:gd name="connsiteX4" fmla="*/ 2755270 w 3650621"/>
              <a:gd name="connsiteY4" fmla="*/ 2811673 h 6728001"/>
              <a:gd name="connsiteX5" fmla="*/ 2864809 w 3650621"/>
              <a:gd name="connsiteY5" fmla="*/ 2192548 h 6728001"/>
              <a:gd name="connsiteX6" fmla="*/ 3512509 w 3650621"/>
              <a:gd name="connsiteY6" fmla="*/ 1301960 h 6728001"/>
              <a:gd name="connsiteX7" fmla="*/ 3298197 w 3650621"/>
              <a:gd name="connsiteY7" fmla="*/ 1178135 h 6728001"/>
              <a:gd name="connsiteX8" fmla="*/ 2607634 w 3650621"/>
              <a:gd name="connsiteY8" fmla="*/ 1878222 h 6728001"/>
              <a:gd name="connsiteX9" fmla="*/ 2531434 w 3650621"/>
              <a:gd name="connsiteY9" fmla="*/ 1821072 h 6728001"/>
              <a:gd name="connsiteX10" fmla="*/ 2874334 w 3650621"/>
              <a:gd name="connsiteY10" fmla="*/ 563772 h 6728001"/>
              <a:gd name="connsiteX11" fmla="*/ 2598109 w 3650621"/>
              <a:gd name="connsiteY11" fmla="*/ 397084 h 6728001"/>
              <a:gd name="connsiteX12" fmla="*/ 2207584 w 3650621"/>
              <a:gd name="connsiteY12" fmla="*/ 1659147 h 6728001"/>
              <a:gd name="connsiteX13" fmla="*/ 2131384 w 3650621"/>
              <a:gd name="connsiteY13" fmla="*/ 1597235 h 6728001"/>
              <a:gd name="connsiteX14" fmla="*/ 2193297 w 3650621"/>
              <a:gd name="connsiteY14" fmla="*/ 154197 h 6728001"/>
              <a:gd name="connsiteX15" fmla="*/ 1878971 w 3650621"/>
              <a:gd name="connsiteY15" fmla="*/ 163723 h 6728001"/>
              <a:gd name="connsiteX16" fmla="*/ 1798009 w 3650621"/>
              <a:gd name="connsiteY16" fmla="*/ 1554373 h 6728001"/>
              <a:gd name="connsiteX17" fmla="*/ 1674184 w 3650621"/>
              <a:gd name="connsiteY17" fmla="*/ 1559134 h 6728001"/>
              <a:gd name="connsiteX18" fmla="*/ 1593221 w 3650621"/>
              <a:gd name="connsiteY18" fmla="*/ 378035 h 6728001"/>
              <a:gd name="connsiteX19" fmla="*/ 1307472 w 3650621"/>
              <a:gd name="connsiteY19" fmla="*/ 368510 h 6728001"/>
              <a:gd name="connsiteX20" fmla="*/ 1312234 w 3650621"/>
              <a:gd name="connsiteY20" fmla="*/ 1635335 h 6728001"/>
              <a:gd name="connsiteX21" fmla="*/ 1259846 w 3650621"/>
              <a:gd name="connsiteY21" fmla="*/ 2025860 h 6728001"/>
              <a:gd name="connsiteX22" fmla="*/ 902659 w 3650621"/>
              <a:gd name="connsiteY22" fmla="*/ 2302085 h 6728001"/>
              <a:gd name="connsiteX23" fmla="*/ 207334 w 3650621"/>
              <a:gd name="connsiteY23" fmla="*/ 1787735 h 6728001"/>
              <a:gd name="connsiteX24" fmla="*/ 173996 w 3650621"/>
              <a:gd name="connsiteY24" fmla="*/ 2092535 h 6728001"/>
              <a:gd name="connsiteX25" fmla="*/ 745496 w 3650621"/>
              <a:gd name="connsiteY25" fmla="*/ 2806910 h 6728001"/>
              <a:gd name="connsiteX26" fmla="*/ 1440822 w 3650621"/>
              <a:gd name="connsiteY26" fmla="*/ 3583198 h 6728001"/>
              <a:gd name="connsiteX27" fmla="*/ 1617034 w 3650621"/>
              <a:gd name="connsiteY27" fmla="*/ 4107073 h 6728001"/>
              <a:gd name="connsiteX28" fmla="*/ 1424245 w 3650621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78205 w 3560733"/>
              <a:gd name="connsiteY22" fmla="*/ 2295217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378326 w 3514814"/>
              <a:gd name="connsiteY0" fmla="*/ 6728001 h 6728001"/>
              <a:gd name="connsiteX1" fmla="*/ 3144559 w 3514814"/>
              <a:gd name="connsiteY1" fmla="*/ 6709503 h 6728001"/>
              <a:gd name="connsiteX2" fmla="*/ 2595052 w 3514814"/>
              <a:gd name="connsiteY2" fmla="*/ 3878472 h 6728001"/>
              <a:gd name="connsiteX3" fmla="*/ 2507364 w 3514814"/>
              <a:gd name="connsiteY3" fmla="*/ 3482959 h 6728001"/>
              <a:gd name="connsiteX4" fmla="*/ 2778029 w 3514814"/>
              <a:gd name="connsiteY4" fmla="*/ 2866616 h 6728001"/>
              <a:gd name="connsiteX5" fmla="*/ 2818890 w 3514814"/>
              <a:gd name="connsiteY5" fmla="*/ 2192548 h 6728001"/>
              <a:gd name="connsiteX6" fmla="*/ 3466590 w 3514814"/>
              <a:gd name="connsiteY6" fmla="*/ 1301960 h 6728001"/>
              <a:gd name="connsiteX7" fmla="*/ 3252278 w 3514814"/>
              <a:gd name="connsiteY7" fmla="*/ 1178135 h 6728001"/>
              <a:gd name="connsiteX8" fmla="*/ 2561715 w 3514814"/>
              <a:gd name="connsiteY8" fmla="*/ 1878222 h 6728001"/>
              <a:gd name="connsiteX9" fmla="*/ 2485515 w 3514814"/>
              <a:gd name="connsiteY9" fmla="*/ 1821072 h 6728001"/>
              <a:gd name="connsiteX10" fmla="*/ 2828415 w 3514814"/>
              <a:gd name="connsiteY10" fmla="*/ 563772 h 6728001"/>
              <a:gd name="connsiteX11" fmla="*/ 2552190 w 3514814"/>
              <a:gd name="connsiteY11" fmla="*/ 397084 h 6728001"/>
              <a:gd name="connsiteX12" fmla="*/ 2161665 w 3514814"/>
              <a:gd name="connsiteY12" fmla="*/ 1659147 h 6728001"/>
              <a:gd name="connsiteX13" fmla="*/ 2085465 w 3514814"/>
              <a:gd name="connsiteY13" fmla="*/ 1597235 h 6728001"/>
              <a:gd name="connsiteX14" fmla="*/ 2147378 w 3514814"/>
              <a:gd name="connsiteY14" fmla="*/ 154197 h 6728001"/>
              <a:gd name="connsiteX15" fmla="*/ 1833052 w 3514814"/>
              <a:gd name="connsiteY15" fmla="*/ 163723 h 6728001"/>
              <a:gd name="connsiteX16" fmla="*/ 1752090 w 3514814"/>
              <a:gd name="connsiteY16" fmla="*/ 1554373 h 6728001"/>
              <a:gd name="connsiteX17" fmla="*/ 1628265 w 3514814"/>
              <a:gd name="connsiteY17" fmla="*/ 1559134 h 6728001"/>
              <a:gd name="connsiteX18" fmla="*/ 1547302 w 3514814"/>
              <a:gd name="connsiteY18" fmla="*/ 378035 h 6728001"/>
              <a:gd name="connsiteX19" fmla="*/ 1261553 w 3514814"/>
              <a:gd name="connsiteY19" fmla="*/ 368510 h 6728001"/>
              <a:gd name="connsiteX20" fmla="*/ 1266315 w 3514814"/>
              <a:gd name="connsiteY20" fmla="*/ 1635335 h 6728001"/>
              <a:gd name="connsiteX21" fmla="*/ 1213927 w 3514814"/>
              <a:gd name="connsiteY21" fmla="*/ 2025860 h 6728001"/>
              <a:gd name="connsiteX22" fmla="*/ 932286 w 3514814"/>
              <a:gd name="connsiteY22" fmla="*/ 2295217 h 6728001"/>
              <a:gd name="connsiteX23" fmla="*/ 291903 w 3514814"/>
              <a:gd name="connsiteY23" fmla="*/ 1822074 h 6728001"/>
              <a:gd name="connsiteX24" fmla="*/ 128077 w 3514814"/>
              <a:gd name="connsiteY24" fmla="*/ 2092535 h 6728001"/>
              <a:gd name="connsiteX25" fmla="*/ 699577 w 3514814"/>
              <a:gd name="connsiteY25" fmla="*/ 2806910 h 6728001"/>
              <a:gd name="connsiteX26" fmla="*/ 1394903 w 3514814"/>
              <a:gd name="connsiteY26" fmla="*/ 3583198 h 6728001"/>
              <a:gd name="connsiteX27" fmla="*/ 1571115 w 3514814"/>
              <a:gd name="connsiteY27" fmla="*/ 4107073 h 6728001"/>
              <a:gd name="connsiteX28" fmla="*/ 1378326 w 3514814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35168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1097303 w 3450405"/>
              <a:gd name="connsiteY22" fmla="*/ 2047827 h 6728001"/>
              <a:gd name="connsiteX23" fmla="*/ 909084 w 3450405"/>
              <a:gd name="connsiteY23" fmla="*/ 2336423 h 6728001"/>
              <a:gd name="connsiteX24" fmla="*/ 227494 w 3450405"/>
              <a:gd name="connsiteY24" fmla="*/ 1822074 h 6728001"/>
              <a:gd name="connsiteX25" fmla="*/ 159816 w 3450405"/>
              <a:gd name="connsiteY25" fmla="*/ 2133742 h 6728001"/>
              <a:gd name="connsiteX26" fmla="*/ 669507 w 3450405"/>
              <a:gd name="connsiteY26" fmla="*/ 2806910 h 6728001"/>
              <a:gd name="connsiteX27" fmla="*/ 1330494 w 3450405"/>
              <a:gd name="connsiteY27" fmla="*/ 3583198 h 6728001"/>
              <a:gd name="connsiteX28" fmla="*/ 1506706 w 3450405"/>
              <a:gd name="connsiteY28" fmla="*/ 4107073 h 6728001"/>
              <a:gd name="connsiteX29" fmla="*/ 1313917 w 3450405"/>
              <a:gd name="connsiteY29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909084 w 3450405"/>
              <a:gd name="connsiteY21" fmla="*/ 2336423 h 6728001"/>
              <a:gd name="connsiteX22" fmla="*/ 227494 w 3450405"/>
              <a:gd name="connsiteY22" fmla="*/ 1822074 h 6728001"/>
              <a:gd name="connsiteX23" fmla="*/ 159816 w 3450405"/>
              <a:gd name="connsiteY23" fmla="*/ 2133742 h 6728001"/>
              <a:gd name="connsiteX24" fmla="*/ 669507 w 3450405"/>
              <a:gd name="connsiteY24" fmla="*/ 2806910 h 6728001"/>
              <a:gd name="connsiteX25" fmla="*/ 1330494 w 3450405"/>
              <a:gd name="connsiteY25" fmla="*/ 3583198 h 6728001"/>
              <a:gd name="connsiteX26" fmla="*/ 1506706 w 3450405"/>
              <a:gd name="connsiteY26" fmla="*/ 4107073 h 6728001"/>
              <a:gd name="connsiteX27" fmla="*/ 1313917 w 3450405"/>
              <a:gd name="connsiteY27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563856 w 3450405"/>
              <a:gd name="connsiteY16" fmla="*/ 1559134 h 6728001"/>
              <a:gd name="connsiteX17" fmla="*/ 1482893 w 3450405"/>
              <a:gd name="connsiteY17" fmla="*/ 378035 h 6728001"/>
              <a:gd name="connsiteX18" fmla="*/ 1197144 w 3450405"/>
              <a:gd name="connsiteY18" fmla="*/ 368510 h 6728001"/>
              <a:gd name="connsiteX19" fmla="*/ 1188171 w 3450405"/>
              <a:gd name="connsiteY19" fmla="*/ 1717750 h 6728001"/>
              <a:gd name="connsiteX20" fmla="*/ 909084 w 3450405"/>
              <a:gd name="connsiteY20" fmla="*/ 2336423 h 6728001"/>
              <a:gd name="connsiteX21" fmla="*/ 227494 w 3450405"/>
              <a:gd name="connsiteY21" fmla="*/ 1822074 h 6728001"/>
              <a:gd name="connsiteX22" fmla="*/ 159816 w 3450405"/>
              <a:gd name="connsiteY22" fmla="*/ 2133742 h 6728001"/>
              <a:gd name="connsiteX23" fmla="*/ 669507 w 3450405"/>
              <a:gd name="connsiteY23" fmla="*/ 2806910 h 6728001"/>
              <a:gd name="connsiteX24" fmla="*/ 1330494 w 3450405"/>
              <a:gd name="connsiteY24" fmla="*/ 3583198 h 6728001"/>
              <a:gd name="connsiteX25" fmla="*/ 1506706 w 3450405"/>
              <a:gd name="connsiteY25" fmla="*/ 4107073 h 6728001"/>
              <a:gd name="connsiteX26" fmla="*/ 1313917 w 3450405"/>
              <a:gd name="connsiteY26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21056 w 3450405"/>
              <a:gd name="connsiteY12" fmla="*/ 1597235 h 6728001"/>
              <a:gd name="connsiteX13" fmla="*/ 2082969 w 3450405"/>
              <a:gd name="connsiteY13" fmla="*/ 154197 h 6728001"/>
              <a:gd name="connsiteX14" fmla="*/ 1768643 w 3450405"/>
              <a:gd name="connsiteY14" fmla="*/ 163723 h 6728001"/>
              <a:gd name="connsiteX15" fmla="*/ 1563856 w 3450405"/>
              <a:gd name="connsiteY15" fmla="*/ 1559134 h 6728001"/>
              <a:gd name="connsiteX16" fmla="*/ 1482893 w 3450405"/>
              <a:gd name="connsiteY16" fmla="*/ 378035 h 6728001"/>
              <a:gd name="connsiteX17" fmla="*/ 1197144 w 3450405"/>
              <a:gd name="connsiteY17" fmla="*/ 368510 h 6728001"/>
              <a:gd name="connsiteX18" fmla="*/ 1188171 w 3450405"/>
              <a:gd name="connsiteY18" fmla="*/ 1717750 h 6728001"/>
              <a:gd name="connsiteX19" fmla="*/ 909084 w 3450405"/>
              <a:gd name="connsiteY19" fmla="*/ 2336423 h 6728001"/>
              <a:gd name="connsiteX20" fmla="*/ 227494 w 3450405"/>
              <a:gd name="connsiteY20" fmla="*/ 1822074 h 6728001"/>
              <a:gd name="connsiteX21" fmla="*/ 159816 w 3450405"/>
              <a:gd name="connsiteY21" fmla="*/ 2133742 h 6728001"/>
              <a:gd name="connsiteX22" fmla="*/ 669507 w 3450405"/>
              <a:gd name="connsiteY22" fmla="*/ 2806910 h 6728001"/>
              <a:gd name="connsiteX23" fmla="*/ 1330494 w 3450405"/>
              <a:gd name="connsiteY23" fmla="*/ 3583198 h 6728001"/>
              <a:gd name="connsiteX24" fmla="*/ 1506706 w 3450405"/>
              <a:gd name="connsiteY24" fmla="*/ 4107073 h 6728001"/>
              <a:gd name="connsiteX25" fmla="*/ 1313917 w 3450405"/>
              <a:gd name="connsiteY25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21056 w 3450405"/>
              <a:gd name="connsiteY11" fmla="*/ 1597235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82867 w 3450405"/>
              <a:gd name="connsiteY11" fmla="*/ 1638442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32541"/>
              <a:gd name="connsiteY0" fmla="*/ 6728001 h 6728001"/>
              <a:gd name="connsiteX1" fmla="*/ 3080150 w 3432541"/>
              <a:gd name="connsiteY1" fmla="*/ 6709503 h 6728001"/>
              <a:gd name="connsiteX2" fmla="*/ 2530643 w 3432541"/>
              <a:gd name="connsiteY2" fmla="*/ 3878472 h 6728001"/>
              <a:gd name="connsiteX3" fmla="*/ 2442955 w 3432541"/>
              <a:gd name="connsiteY3" fmla="*/ 3482959 h 6728001"/>
              <a:gd name="connsiteX4" fmla="*/ 2713620 w 3432541"/>
              <a:gd name="connsiteY4" fmla="*/ 2866616 h 6728001"/>
              <a:gd name="connsiteX5" fmla="*/ 2754481 w 3432541"/>
              <a:gd name="connsiteY5" fmla="*/ 2192548 h 6728001"/>
              <a:gd name="connsiteX6" fmla="*/ 3402181 w 3432541"/>
              <a:gd name="connsiteY6" fmla="*/ 1301960 h 6728001"/>
              <a:gd name="connsiteX7" fmla="*/ 3016174 w 3432541"/>
              <a:gd name="connsiteY7" fmla="*/ 1075118 h 6728001"/>
              <a:gd name="connsiteX8" fmla="*/ 2421106 w 3432541"/>
              <a:gd name="connsiteY8" fmla="*/ 1821072 h 6728001"/>
              <a:gd name="connsiteX9" fmla="*/ 2764006 w 3432541"/>
              <a:gd name="connsiteY9" fmla="*/ 563772 h 6728001"/>
              <a:gd name="connsiteX10" fmla="*/ 2487781 w 3432541"/>
              <a:gd name="connsiteY10" fmla="*/ 397084 h 6728001"/>
              <a:gd name="connsiteX11" fmla="*/ 2034792 w 3432541"/>
              <a:gd name="connsiteY11" fmla="*/ 1645310 h 6728001"/>
              <a:gd name="connsiteX12" fmla="*/ 2082969 w 3432541"/>
              <a:gd name="connsiteY12" fmla="*/ 154197 h 6728001"/>
              <a:gd name="connsiteX13" fmla="*/ 1768643 w 3432541"/>
              <a:gd name="connsiteY13" fmla="*/ 163723 h 6728001"/>
              <a:gd name="connsiteX14" fmla="*/ 1625667 w 3432541"/>
              <a:gd name="connsiteY14" fmla="*/ 1620945 h 6728001"/>
              <a:gd name="connsiteX15" fmla="*/ 1482893 w 3432541"/>
              <a:gd name="connsiteY15" fmla="*/ 378035 h 6728001"/>
              <a:gd name="connsiteX16" fmla="*/ 1197144 w 3432541"/>
              <a:gd name="connsiteY16" fmla="*/ 368510 h 6728001"/>
              <a:gd name="connsiteX17" fmla="*/ 1188171 w 3432541"/>
              <a:gd name="connsiteY17" fmla="*/ 1717750 h 6728001"/>
              <a:gd name="connsiteX18" fmla="*/ 909084 w 3432541"/>
              <a:gd name="connsiteY18" fmla="*/ 2336423 h 6728001"/>
              <a:gd name="connsiteX19" fmla="*/ 227494 w 3432541"/>
              <a:gd name="connsiteY19" fmla="*/ 1822074 h 6728001"/>
              <a:gd name="connsiteX20" fmla="*/ 159816 w 3432541"/>
              <a:gd name="connsiteY20" fmla="*/ 2133742 h 6728001"/>
              <a:gd name="connsiteX21" fmla="*/ 669507 w 3432541"/>
              <a:gd name="connsiteY21" fmla="*/ 2806910 h 6728001"/>
              <a:gd name="connsiteX22" fmla="*/ 1330494 w 3432541"/>
              <a:gd name="connsiteY22" fmla="*/ 3583198 h 6728001"/>
              <a:gd name="connsiteX23" fmla="*/ 1506706 w 3432541"/>
              <a:gd name="connsiteY23" fmla="*/ 4107073 h 6728001"/>
              <a:gd name="connsiteX24" fmla="*/ 1313917 w 3432541"/>
              <a:gd name="connsiteY24" fmla="*/ 6728001 h 6728001"/>
              <a:gd name="connsiteX0" fmla="*/ 1313917 w 3314077"/>
              <a:gd name="connsiteY0" fmla="*/ 6728001 h 6728001"/>
              <a:gd name="connsiteX1" fmla="*/ 3080150 w 3314077"/>
              <a:gd name="connsiteY1" fmla="*/ 6709503 h 6728001"/>
              <a:gd name="connsiteX2" fmla="*/ 2530643 w 3314077"/>
              <a:gd name="connsiteY2" fmla="*/ 3878472 h 6728001"/>
              <a:gd name="connsiteX3" fmla="*/ 2442955 w 3314077"/>
              <a:gd name="connsiteY3" fmla="*/ 3482959 h 6728001"/>
              <a:gd name="connsiteX4" fmla="*/ 2713620 w 3314077"/>
              <a:gd name="connsiteY4" fmla="*/ 2866616 h 6728001"/>
              <a:gd name="connsiteX5" fmla="*/ 2754481 w 3314077"/>
              <a:gd name="connsiteY5" fmla="*/ 2192548 h 6728001"/>
              <a:gd name="connsiteX6" fmla="*/ 3271692 w 3314077"/>
              <a:gd name="connsiteY6" fmla="*/ 1150868 h 6728001"/>
              <a:gd name="connsiteX7" fmla="*/ 3016174 w 3314077"/>
              <a:gd name="connsiteY7" fmla="*/ 1075118 h 6728001"/>
              <a:gd name="connsiteX8" fmla="*/ 2421106 w 3314077"/>
              <a:gd name="connsiteY8" fmla="*/ 1821072 h 6728001"/>
              <a:gd name="connsiteX9" fmla="*/ 2764006 w 3314077"/>
              <a:gd name="connsiteY9" fmla="*/ 563772 h 6728001"/>
              <a:gd name="connsiteX10" fmla="*/ 2487781 w 3314077"/>
              <a:gd name="connsiteY10" fmla="*/ 397084 h 6728001"/>
              <a:gd name="connsiteX11" fmla="*/ 2034792 w 3314077"/>
              <a:gd name="connsiteY11" fmla="*/ 1645310 h 6728001"/>
              <a:gd name="connsiteX12" fmla="*/ 2082969 w 3314077"/>
              <a:gd name="connsiteY12" fmla="*/ 154197 h 6728001"/>
              <a:gd name="connsiteX13" fmla="*/ 1768643 w 3314077"/>
              <a:gd name="connsiteY13" fmla="*/ 163723 h 6728001"/>
              <a:gd name="connsiteX14" fmla="*/ 1625667 w 3314077"/>
              <a:gd name="connsiteY14" fmla="*/ 1620945 h 6728001"/>
              <a:gd name="connsiteX15" fmla="*/ 1482893 w 3314077"/>
              <a:gd name="connsiteY15" fmla="*/ 378035 h 6728001"/>
              <a:gd name="connsiteX16" fmla="*/ 1197144 w 3314077"/>
              <a:gd name="connsiteY16" fmla="*/ 368510 h 6728001"/>
              <a:gd name="connsiteX17" fmla="*/ 1188171 w 3314077"/>
              <a:gd name="connsiteY17" fmla="*/ 1717750 h 6728001"/>
              <a:gd name="connsiteX18" fmla="*/ 909084 w 3314077"/>
              <a:gd name="connsiteY18" fmla="*/ 2336423 h 6728001"/>
              <a:gd name="connsiteX19" fmla="*/ 227494 w 3314077"/>
              <a:gd name="connsiteY19" fmla="*/ 1822074 h 6728001"/>
              <a:gd name="connsiteX20" fmla="*/ 159816 w 3314077"/>
              <a:gd name="connsiteY20" fmla="*/ 2133742 h 6728001"/>
              <a:gd name="connsiteX21" fmla="*/ 669507 w 3314077"/>
              <a:gd name="connsiteY21" fmla="*/ 2806910 h 6728001"/>
              <a:gd name="connsiteX22" fmla="*/ 1330494 w 3314077"/>
              <a:gd name="connsiteY22" fmla="*/ 3583198 h 6728001"/>
              <a:gd name="connsiteX23" fmla="*/ 1506706 w 3314077"/>
              <a:gd name="connsiteY23" fmla="*/ 4107073 h 6728001"/>
              <a:gd name="connsiteX24" fmla="*/ 1313917 w 3314077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03735 w 3292922"/>
              <a:gd name="connsiteY4" fmla="*/ 2784203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8013 w 3292922"/>
              <a:gd name="connsiteY3" fmla="*/ 3421148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92922" h="6728001">
                <a:moveTo>
                  <a:pt x="1313917" y="6728001"/>
                </a:moveTo>
                <a:lnTo>
                  <a:pt x="3080150" y="6709503"/>
                </a:lnTo>
                <a:cubicBezTo>
                  <a:pt x="2901007" y="5613780"/>
                  <a:pt x="2805281" y="4930985"/>
                  <a:pt x="2530643" y="3878472"/>
                </a:cubicBezTo>
                <a:cubicBezTo>
                  <a:pt x="2496835" y="3710006"/>
                  <a:pt x="2416222" y="3623214"/>
                  <a:pt x="2388013" y="3421148"/>
                </a:cubicBezTo>
                <a:cubicBezTo>
                  <a:pt x="2488975" y="3081794"/>
                  <a:pt x="2557147" y="3039271"/>
                  <a:pt x="2644943" y="2791070"/>
                </a:cubicBezTo>
                <a:cubicBezTo>
                  <a:pt x="2710030" y="2495898"/>
                  <a:pt x="2711066" y="2456210"/>
                  <a:pt x="2754481" y="2192548"/>
                </a:cubicBezTo>
                <a:cubicBezTo>
                  <a:pt x="2746333" y="1985452"/>
                  <a:pt x="3073254" y="1479481"/>
                  <a:pt x="3271692" y="1150868"/>
                </a:cubicBezTo>
                <a:cubicBezTo>
                  <a:pt x="3356967" y="952533"/>
                  <a:pt x="3169677" y="805276"/>
                  <a:pt x="2988703" y="1054514"/>
                </a:cubicBezTo>
                <a:cubicBezTo>
                  <a:pt x="2845795" y="1216579"/>
                  <a:pt x="2581031" y="1593810"/>
                  <a:pt x="2421106" y="1821072"/>
                </a:cubicBezTo>
                <a:cubicBezTo>
                  <a:pt x="2548106" y="1401971"/>
                  <a:pt x="2665581" y="992397"/>
                  <a:pt x="2764006" y="563772"/>
                </a:cubicBezTo>
                <a:cubicBezTo>
                  <a:pt x="2813218" y="314534"/>
                  <a:pt x="2595731" y="208171"/>
                  <a:pt x="2487781" y="397084"/>
                </a:cubicBezTo>
                <a:cubicBezTo>
                  <a:pt x="2363956" y="569328"/>
                  <a:pt x="2150336" y="1369872"/>
                  <a:pt x="2034792" y="1645310"/>
                </a:cubicBezTo>
                <a:cubicBezTo>
                  <a:pt x="2091942" y="1194459"/>
                  <a:pt x="2078206" y="628860"/>
                  <a:pt x="2082969" y="154197"/>
                </a:cubicBezTo>
                <a:cubicBezTo>
                  <a:pt x="2082969" y="38309"/>
                  <a:pt x="1835318" y="-129965"/>
                  <a:pt x="1768643" y="163723"/>
                </a:cubicBezTo>
                <a:cubicBezTo>
                  <a:pt x="1682124" y="397879"/>
                  <a:pt x="1638953" y="1234968"/>
                  <a:pt x="1625667" y="1620945"/>
                </a:cubicBezTo>
                <a:cubicBezTo>
                  <a:pt x="1564339" y="1205538"/>
                  <a:pt x="1505118" y="766972"/>
                  <a:pt x="1482893" y="378035"/>
                </a:cubicBezTo>
                <a:cubicBezTo>
                  <a:pt x="1454318" y="84347"/>
                  <a:pt x="1220956" y="133560"/>
                  <a:pt x="1197144" y="368510"/>
                </a:cubicBezTo>
                <a:cubicBezTo>
                  <a:pt x="1136819" y="844760"/>
                  <a:pt x="1162771" y="1265312"/>
                  <a:pt x="1188171" y="1717750"/>
                </a:cubicBezTo>
                <a:cubicBezTo>
                  <a:pt x="1140161" y="2045735"/>
                  <a:pt x="1199686" y="2167944"/>
                  <a:pt x="1046440" y="2322687"/>
                </a:cubicBezTo>
                <a:cubicBezTo>
                  <a:pt x="855940" y="2122662"/>
                  <a:pt x="618019" y="1903036"/>
                  <a:pt x="227494" y="1822074"/>
                </a:cubicBezTo>
                <a:cubicBezTo>
                  <a:pt x="-15394" y="1795087"/>
                  <a:pt x="-102122" y="1989280"/>
                  <a:pt x="159816" y="2133742"/>
                </a:cubicBezTo>
                <a:cubicBezTo>
                  <a:pt x="345554" y="2368692"/>
                  <a:pt x="756777" y="2611448"/>
                  <a:pt x="861805" y="2861852"/>
                </a:cubicBezTo>
                <a:cubicBezTo>
                  <a:pt x="1030874" y="3125377"/>
                  <a:pt x="1206326" y="3251130"/>
                  <a:pt x="1378569" y="3432105"/>
                </a:cubicBezTo>
                <a:cubicBezTo>
                  <a:pt x="1526589" y="3620465"/>
                  <a:pt x="1509779" y="3863770"/>
                  <a:pt x="1506706" y="4107073"/>
                </a:cubicBezTo>
                <a:cubicBezTo>
                  <a:pt x="1513397" y="5266921"/>
                  <a:pt x="1464287" y="5526742"/>
                  <a:pt x="1313917" y="6728001"/>
                </a:cubicBezTo>
                <a:close/>
              </a:path>
            </a:pathLst>
          </a:cu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47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9198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36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227934"/>
            <a:ext cx="9144000" cy="9155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628599"/>
            <a:ext cx="3115187" cy="11781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0111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9" r:id="rId3"/>
    <p:sldLayoutId id="2147483672" r:id="rId4"/>
    <p:sldLayoutId id="2147483661" r:id="rId5"/>
    <p:sldLayoutId id="2147483670" r:id="rId6"/>
    <p:sldLayoutId id="2147483660" r:id="rId7"/>
    <p:sldLayoutId id="2147483655" r:id="rId8"/>
    <p:sldLayoutId id="2147483662" r:id="rId9"/>
    <p:sldLayoutId id="2147483663" r:id="rId10"/>
    <p:sldLayoutId id="2147483671" r:id="rId11"/>
    <p:sldLayoutId id="2147483665" r:id="rId12"/>
    <p:sldLayoutId id="2147483666" r:id="rId13"/>
    <p:sldLayoutId id="2147483667" r:id="rId14"/>
    <p:sldLayoutId id="2147483668" r:id="rId15"/>
    <p:sldLayoutId id="2147483673" r:id="rId16"/>
    <p:sldLayoutId id="2147483656" r:id="rId17"/>
    <p:sldLayoutId id="2147483674" r:id="rId18"/>
    <p:sldLayoutId id="2147483676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svg"/><Relationship Id="rId7" Type="http://schemas.openxmlformats.org/officeDocument/2006/relationships/image" Target="../media/image3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0.svg"/><Relationship Id="rId7" Type="http://schemas.openxmlformats.org/officeDocument/2006/relationships/image" Target="../media/image4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10" Type="http://schemas.openxmlformats.org/officeDocument/2006/relationships/image" Target="../media/image53.sv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microsoft.com/office/2007/relationships/hdphoto" Target="../media/hdphoto6.wdp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microsoft.com/office/2007/relationships/hdphoto" Target="../media/hdphoto7.wdp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microsoft.com/office/2007/relationships/hdphoto" Target="../media/hdphoto9.wdp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58.png"/><Relationship Id="rId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0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microsoft.com/office/2007/relationships/hdphoto" Target="../media/hdphoto5.wdp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1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6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0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9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4.svg"/><Relationship Id="rId7" Type="http://schemas.openxmlformats.org/officeDocument/2006/relationships/image" Target="../media/image108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779662"/>
            <a:ext cx="9144000" cy="5869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  <a:ea typeface="맑은 고딕" pitchFamily="50" charset="-127"/>
              </a:rPr>
              <a:t>Acceptance</a:t>
            </a:r>
            <a:endParaRPr lang="en-US" altLang="ko-KR" b="1" dirty="0">
              <a:latin typeface="Trebuchet MS" panose="020B0603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148" y="2582650"/>
            <a:ext cx="9144000" cy="288032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latin typeface="Trebuchet MS" panose="020B0603020202020204" pitchFamily="34" charset="0"/>
              </a:rPr>
              <a:t>Team </a:t>
            </a:r>
            <a:r>
              <a:rPr lang="en-SG" sz="1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endParaRPr lang="en-US" altLang="ko-KR" sz="1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E1FDF-F15E-614F-A55D-2437D06A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34" y="107220"/>
            <a:ext cx="1874835" cy="15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Student Payment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tuition fees are paid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28855"/>
            <a:ext cx="1402807" cy="1417356"/>
            <a:chOff x="803640" y="3362835"/>
            <a:chExt cx="2059657" cy="1417356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During sign up, parents would receive a list of payment dates set for the academic year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 Dates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828855"/>
            <a:ext cx="1402807" cy="1602022"/>
            <a:chOff x="803640" y="3362835"/>
            <a:chExt cx="2059657" cy="1602022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On the payment day, parents would make payment directly to 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in the form of cash or cheque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28394" y="2828855"/>
            <a:ext cx="1402807" cy="1232690"/>
            <a:chOff x="803640" y="3362835"/>
            <a:chExt cx="2059657" cy="1232690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 physical receipt would be issued to the parents upon completion of payment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Receipts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0002"/>
            <a:ext cx="2653342" cy="1048024"/>
            <a:chOff x="803640" y="3362835"/>
            <a:chExt cx="2059657" cy="1048024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Carbon copy of receipts would be kept in a physical folder and these receipts are used to track the payments of the students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 Tracking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7E84376C-1E6F-4CB0-A9BA-068FD7B32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5816" y="1851670"/>
            <a:ext cx="518138" cy="51813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CC8CBE0-73E4-4184-B480-2FC88B4C74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333" y="1873592"/>
            <a:ext cx="494184" cy="4941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CB4E175-FCDC-42CE-B4D8-BBCCE10E18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1765" y="1830992"/>
            <a:ext cx="576064" cy="57606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A8AEFD3-9C31-4C69-8319-CEA724EDCF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50665" y="1763920"/>
            <a:ext cx="710208" cy="7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Tutor Payment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tutors are being paid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28855"/>
            <a:ext cx="1434706" cy="1417356"/>
            <a:chOff x="803640" y="3362835"/>
            <a:chExt cx="2106492" cy="1417356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Admin checks through the records for the total working hours of the tutors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1064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Tutor Attendance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92758" y="2828855"/>
            <a:ext cx="1434706" cy="1786687"/>
            <a:chOff x="803640" y="3362835"/>
            <a:chExt cx="2106492" cy="1786687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10649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Admin would then calculate the amount to be paid to tutor using the formula </a:t>
              </a:r>
              <a:r>
                <a:rPr lang="en-US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Freq x Duration per class x Hourly rate</a:t>
              </a:r>
              <a:endParaRPr lang="ko-KR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 Calculation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64595" y="2828855"/>
            <a:ext cx="1518805" cy="1417356"/>
            <a:chOff x="709968" y="3362835"/>
            <a:chExt cx="2229970" cy="1417356"/>
          </a:xfrm>
        </p:grpSpPr>
        <p:sp>
          <p:nvSpPr>
            <p:cNvPr id="31" name="TextBox 30"/>
            <p:cNvSpPr txBox="1"/>
            <p:nvPr/>
          </p:nvSpPr>
          <p:spPr>
            <a:xfrm>
              <a:off x="709968" y="3579862"/>
              <a:ext cx="22299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On payment day, Admin would pay the tutor in cash and have the tutor sign against the payment sheet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1087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0002"/>
            <a:ext cx="2653342" cy="863358"/>
            <a:chOff x="803640" y="3362835"/>
            <a:chExt cx="2059657" cy="863358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payment sheet is kept in a physical file for documentation purposes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 Tracking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7E84376C-1E6F-4CB0-A9BA-068FD7B32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7889" y="1859955"/>
            <a:ext cx="518138" cy="51813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A8AEFD3-9C31-4C69-8319-CEA724EDCF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0665" y="1763920"/>
            <a:ext cx="710208" cy="7102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4025560-2050-4509-B452-F5388F3643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617" y="1851671"/>
            <a:ext cx="576064" cy="57606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B9180F4-D5E5-48BD-8510-537278FFA1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7015" y="1835928"/>
            <a:ext cx="566192" cy="56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79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Attendance Tracking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1"/>
            <a:ext cx="9144000" cy="321825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attendances of students are taken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453954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3580128" y="1542183"/>
            <a:ext cx="1453954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666883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66028" y="2842441"/>
            <a:ext cx="1762847" cy="678692"/>
            <a:chOff x="803640" y="3362835"/>
            <a:chExt cx="2059657" cy="678692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 turns up during class time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Class Starts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419872" y="2828855"/>
            <a:ext cx="1762847" cy="1602022"/>
            <a:chOff x="803640" y="3362835"/>
            <a:chExt cx="2059657" cy="1602022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Tutor takes attendance of all students present and indicate them in the physical attendance sheet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Attendance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24717" y="3220560"/>
            <a:ext cx="3319283" cy="863358"/>
            <a:chOff x="803640" y="3362835"/>
            <a:chExt cx="2059657" cy="863358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All attendance sheets are kept in a physical folder for future references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File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CDA97DBB-1BC1-4CE2-84BB-B8060A0E91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16" y="1909883"/>
            <a:ext cx="650042" cy="51727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415194A-3E59-45C9-B27E-1AB98DBA31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0595" y="1815756"/>
            <a:ext cx="723915" cy="5760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83F63F6-23E5-460D-AF05-E5E986B59C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0665" y="1764564"/>
            <a:ext cx="892488" cy="7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01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Grades Tracking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grades of students are recorded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470175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470175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470175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987574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3" name="Round Same Side Corner Rectangle 6"/>
          <p:cNvSpPr/>
          <p:nvPr/>
        </p:nvSpPr>
        <p:spPr>
          <a:xfrm rot="2700000" flipH="1">
            <a:off x="4938030" y="1715045"/>
            <a:ext cx="166436" cy="667261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756847"/>
            <a:ext cx="1402807" cy="1417356"/>
            <a:chOff x="803640" y="3362835"/>
            <a:chExt cx="2059657" cy="1417356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Each student would have a set of 4 school exam results and another set of 4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results.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Examinations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756847"/>
            <a:ext cx="1402807" cy="1786687"/>
            <a:chOff x="803640" y="3362835"/>
            <a:chExt cx="2059657" cy="1786687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Students would update the tutors about their school results and 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results would be updated after grading by tutors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Updates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28394" y="2756847"/>
            <a:ext cx="1402807" cy="1232690"/>
            <a:chOff x="803640" y="3362835"/>
            <a:chExt cx="2059657" cy="1232690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Tutors would record the results in a grades sheet per subject when received updates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Tracking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147994"/>
            <a:ext cx="2653342" cy="863358"/>
            <a:chOff x="803640" y="3362835"/>
            <a:chExt cx="2059657" cy="863358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Hardcopy grade sheets would be kept in a physical folder for future references by tutors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Archived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F27DDA74-EC61-4240-9183-E0CB21AB0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979" y="1789999"/>
            <a:ext cx="566192" cy="56619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EB2285-5DB7-40A1-B92E-73A36649BC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7015" y="1777240"/>
            <a:ext cx="566192" cy="56619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2E93B97-8383-4CF6-8AF8-59983364D9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8017" y="1741274"/>
            <a:ext cx="603061" cy="60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80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Financial Report Update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financial reports are being generated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34489"/>
            <a:ext cx="1402807" cy="1048024"/>
            <a:chOff x="803640" y="3362835"/>
            <a:chExt cx="2059657" cy="1048024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has an excel template with all formulas created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Excel Template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828855"/>
            <a:ext cx="1402807" cy="1417356"/>
            <a:chOff x="803640" y="3362835"/>
            <a:chExt cx="2059657" cy="1417356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Whenever there are expenditures or revenue, the Admin would update the excel sheet</a:t>
              </a:r>
              <a:endParaRPr lang="ko-KR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Expenses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19844" y="2828855"/>
            <a:ext cx="1402807" cy="1232690"/>
            <a:chOff x="803640" y="3362835"/>
            <a:chExt cx="2059657" cy="1232690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Admin would verify and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analyse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the report at the end of every month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View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1532"/>
            <a:ext cx="2653342" cy="1048024"/>
            <a:chOff x="803640" y="3362835"/>
            <a:chExt cx="2059657" cy="1048024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excel file would be kept for future references while the report for a new month would be built using the excel template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Archive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4025560-2050-4509-B452-F5388F364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4350" y="1803114"/>
            <a:ext cx="702838" cy="70283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77743FF-963D-46F9-A1FC-BC45EEEB80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329" y="1835928"/>
            <a:ext cx="566192" cy="56619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AE8523F-DE85-412A-93D9-363FB3D097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22079" y="1826056"/>
            <a:ext cx="576064" cy="57606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2BDD8EC-3D72-436D-A33A-2CCB85F04B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6948" y="1803114"/>
            <a:ext cx="576065" cy="5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5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Maiandra GD" panose="020E0502030308020204" pitchFamily="34" charset="0"/>
              </a:rPr>
              <a:t>Introduction</a:t>
            </a:r>
            <a:endParaRPr lang="ko-KR" altLang="en-US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>
                <a:latin typeface="Maiandra GD" panose="020E0502030308020204" pitchFamily="34" charset="0"/>
              </a:rPr>
              <a:t>What difficulties are we having?</a:t>
            </a:r>
            <a:endParaRPr lang="en-US" altLang="ko-KR" dirty="0">
              <a:latin typeface="Maiandra GD" panose="020E0502030308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31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Issues Faced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Problems arises with the current processes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1658485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1658485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3076" y="3295425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49012" y="3295425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178974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Maiandra GD" panose="020E0502030308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463" y="3426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Maiandra GD" panose="020E0502030308020204" pitchFamily="34" charset="0"/>
                <a:cs typeface="Arial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178974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Maiandra GD" panose="020E0502030308020204" pitchFamily="34" charset="0"/>
                <a:cs typeface="Arial" pitchFamily="34" charset="0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3400" y="3426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Maiandra GD" panose="020E0502030308020204" pitchFamily="34" charset="0"/>
                <a:cs typeface="Arial" pitchFamily="34" charset="0"/>
              </a:rPr>
              <a:t>04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451194"/>
            <a:ext cx="2932815" cy="923330"/>
            <a:chOff x="1448989" y="1595280"/>
            <a:chExt cx="3030085" cy="923330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iandra GD" panose="020E0502030308020204" pitchFamily="34" charset="0"/>
                  <a:cs typeface="Arial" pitchFamily="34" charset="0"/>
                </a:rPr>
                <a:t>Majority of the records are kept in hardcopy, making it difficult to retrieve and manage the required information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Maiandra GD" panose="020E0502030308020204" pitchFamily="34" charset="0"/>
                  <a:cs typeface="Arial" pitchFamily="34" charset="0"/>
                </a:rPr>
                <a:t>Paper Based System</a:t>
              </a:r>
              <a:endParaRPr lang="ko-KR" altLang="en-US" sz="1200" b="1" dirty="0">
                <a:solidFill>
                  <a:schemeClr val="accent3"/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82388" y="3088134"/>
            <a:ext cx="2932815" cy="1107996"/>
            <a:chOff x="1448989" y="1595280"/>
            <a:chExt cx="3030085" cy="1107996"/>
          </a:xfrm>
        </p:grpSpPr>
        <p:sp>
          <p:nvSpPr>
            <p:cNvPr id="20" name="TextBox 19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iandra GD" panose="020E0502030308020204" pitchFamily="34" charset="0"/>
                  <a:cs typeface="Arial" pitchFamily="34" charset="0"/>
                </a:rPr>
                <a:t>Pay for tutors are calculated manually and this makes it more prone to human errors and difficulty in tracking the payable amount to tutors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Maiandra GD" panose="020E0502030308020204" pitchFamily="34" charset="0"/>
                  <a:cs typeface="Arial" pitchFamily="34" charset="0"/>
                </a:rPr>
                <a:t>Manual Calculation of Tutor Pay</a:t>
              </a:r>
              <a:endParaRPr lang="ko-KR" altLang="en-US" sz="1200" b="1" dirty="0">
                <a:solidFill>
                  <a:schemeClr val="accent4"/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449650"/>
            <a:ext cx="2932815" cy="1107996"/>
            <a:chOff x="1448989" y="1595280"/>
            <a:chExt cx="3030085" cy="1107996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iandra GD" panose="020E0502030308020204" pitchFamily="34" charset="0"/>
                  <a:cs typeface="Arial" pitchFamily="34" charset="0"/>
                </a:rPr>
                <a:t>Only verbal reminders are made for payment and tracking is currently done manually, making it tougher for the client to manage the late payees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Maiandra GD" panose="020E0502030308020204" pitchFamily="34" charset="0"/>
                  <a:cs typeface="Arial" pitchFamily="34" charset="0"/>
                </a:rPr>
                <a:t>Difficulty in Payment Tracking</a:t>
              </a:r>
              <a:endParaRPr lang="ko-KR" altLang="en-US" sz="1200" b="1" dirty="0">
                <a:solidFill>
                  <a:schemeClr val="accent2"/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5955" y="3086590"/>
            <a:ext cx="2932815" cy="1107996"/>
            <a:chOff x="1448989" y="1595280"/>
            <a:chExt cx="3030085" cy="1107996"/>
          </a:xfrm>
        </p:grpSpPr>
        <p:sp>
          <p:nvSpPr>
            <p:cNvPr id="29" name="TextBox 28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iandra GD" panose="020E0502030308020204" pitchFamily="34" charset="0"/>
                  <a:cs typeface="Arial" pitchFamily="34" charset="0"/>
                </a:rPr>
                <a:t>Attendance Taking relies heavily on the tutors and there are instances of tutors forgetting to take attendances, making it an issue for the client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latin typeface="Maiandra GD" panose="020E0502030308020204" pitchFamily="34" charset="0"/>
                  <a:cs typeface="Arial" pitchFamily="34" charset="0"/>
                </a:rPr>
                <a:t>Manual Attendance Taking</a:t>
              </a:r>
              <a:endParaRPr lang="ko-KR" altLang="en-US" sz="1200" b="1" dirty="0">
                <a:solidFill>
                  <a:schemeClr val="accent1"/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737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Issues Faced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Problems arises with the current processes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2134451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2134451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2265715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2265715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07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927160"/>
            <a:ext cx="2932815" cy="1292662"/>
            <a:chOff x="1448989" y="1595280"/>
            <a:chExt cx="3030085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Operations by the client, though linked by nature, are now conducted as individual processes, leading to many instances of double effort for the same task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Disintegrated Processes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925616"/>
            <a:ext cx="2932815" cy="1107996"/>
            <a:chOff x="1448989" y="1595280"/>
            <a:chExt cx="3030085" cy="1107996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Updates are currently done manually and the lack of protection of the file makes it a security concern for the client.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Manual Financial Report Update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907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are we proposing?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82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Solution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Proposing….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54196" y="2787774"/>
            <a:ext cx="2767817" cy="4140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1984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03781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68771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771652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87624" y="3723878"/>
            <a:ext cx="1209506" cy="812442"/>
            <a:chOff x="1472558" y="998559"/>
            <a:chExt cx="2765965" cy="812442"/>
          </a:xfrm>
        </p:grpSpPr>
        <p:sp>
          <p:nvSpPr>
            <p:cNvPr id="27" name="TextBox 26"/>
            <p:cNvSpPr txBox="1"/>
            <p:nvPr/>
          </p:nvSpPr>
          <p:spPr>
            <a:xfrm>
              <a:off x="1472558" y="1257003"/>
              <a:ext cx="27659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Elimination of Paper Based System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Digitalised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62481" y="3723878"/>
            <a:ext cx="1209506" cy="928005"/>
            <a:chOff x="1472558" y="998559"/>
            <a:chExt cx="2765965" cy="928005"/>
          </a:xfrm>
        </p:grpSpPr>
        <p:sp>
          <p:nvSpPr>
            <p:cNvPr id="30" name="TextBox 29"/>
            <p:cNvSpPr txBox="1"/>
            <p:nvPr/>
          </p:nvSpPr>
          <p:spPr>
            <a:xfrm>
              <a:off x="1472558" y="1218678"/>
              <a:ext cx="27659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Reduction in time taken to perform administrative tasks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Time Saving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37337" y="3723878"/>
            <a:ext cx="1731806" cy="620229"/>
            <a:chOff x="1472556" y="998559"/>
            <a:chExt cx="3960388" cy="620229"/>
          </a:xfrm>
        </p:grpSpPr>
        <p:sp>
          <p:nvSpPr>
            <p:cNvPr id="33" name="TextBox 32"/>
            <p:cNvSpPr txBox="1"/>
            <p:nvPr/>
          </p:nvSpPr>
          <p:spPr>
            <a:xfrm>
              <a:off x="1472556" y="1218678"/>
              <a:ext cx="27659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No more double effort!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2556" y="998559"/>
              <a:ext cx="39603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Integrated Processes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412194" y="3723878"/>
            <a:ext cx="1912334" cy="812442"/>
            <a:chOff x="1472558" y="998559"/>
            <a:chExt cx="4373230" cy="812442"/>
          </a:xfrm>
        </p:grpSpPr>
        <p:sp>
          <p:nvSpPr>
            <p:cNvPr id="36" name="TextBox 35"/>
            <p:cNvSpPr txBox="1"/>
            <p:nvPr/>
          </p:nvSpPr>
          <p:spPr>
            <a:xfrm>
              <a:off x="1472558" y="1257003"/>
              <a:ext cx="39603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Provides platform for parents to keep track of their child’s performance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72558" y="998559"/>
              <a:ext cx="43732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Involvement of Parents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4006056" y="1758559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3" name="Donut 24"/>
          <p:cNvSpPr/>
          <p:nvPr/>
        </p:nvSpPr>
        <p:spPr>
          <a:xfrm>
            <a:off x="4242130" y="1993038"/>
            <a:ext cx="391947" cy="39513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93562" y="2839032"/>
            <a:ext cx="2530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1024B00-53E7-4978-B590-7AEFCAEFC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894" y="3869955"/>
            <a:ext cx="422176" cy="4221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5641808-DD89-41B0-B9E9-740EF38CD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389" y="3875619"/>
            <a:ext cx="410847" cy="41084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FC82352-52D3-43E0-B0D0-FE5FFAC177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2482" y="3875764"/>
            <a:ext cx="422176" cy="4221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E24F7D3-ED5C-48BB-9541-68EF4DDDF3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19" y="1437650"/>
            <a:ext cx="2782294" cy="176414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CAA754A-3162-4E63-8E69-1E48D6D93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3309" y="3844428"/>
            <a:ext cx="469210" cy="4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08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92"/>
          <p:cNvSpPr>
            <a:spLocks noChangeArrowheads="1"/>
          </p:cNvSpPr>
          <p:nvPr/>
        </p:nvSpPr>
        <p:spPr bwMode="auto">
          <a:xfrm rot="5400000" flipH="1">
            <a:off x="5994253" y="-1602940"/>
            <a:ext cx="612000" cy="438900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AutoShape 92"/>
          <p:cNvSpPr>
            <a:spLocks noChangeArrowheads="1"/>
          </p:cNvSpPr>
          <p:nvPr/>
        </p:nvSpPr>
        <p:spPr bwMode="auto">
          <a:xfrm rot="5400000" flipH="1">
            <a:off x="5994255" y="-810851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4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AutoShape 92"/>
          <p:cNvSpPr>
            <a:spLocks noChangeArrowheads="1"/>
          </p:cNvSpPr>
          <p:nvPr/>
        </p:nvSpPr>
        <p:spPr bwMode="auto">
          <a:xfrm rot="5400000" flipH="1">
            <a:off x="5994255" y="-18763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AutoShape 92"/>
          <p:cNvSpPr>
            <a:spLocks noChangeArrowheads="1"/>
          </p:cNvSpPr>
          <p:nvPr/>
        </p:nvSpPr>
        <p:spPr bwMode="auto">
          <a:xfrm rot="5400000" flipH="1">
            <a:off x="5994255" y="773326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599292" y="323830"/>
            <a:ext cx="2925036" cy="523191"/>
            <a:chOff x="2299400" y="1781114"/>
            <a:chExt cx="4755184" cy="523191"/>
          </a:xfrm>
        </p:grpSpPr>
        <p:sp>
          <p:nvSpPr>
            <p:cNvPr id="16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Introduction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7" name="TextBox 12"/>
            <p:cNvSpPr txBox="1"/>
            <p:nvPr/>
          </p:nvSpPr>
          <p:spPr bwMode="auto">
            <a:xfrm>
              <a:off x="2299400" y="2050389"/>
              <a:ext cx="4755184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Team, Stakeholders, Issues &amp; Solution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18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7565"/>
            <a:ext cx="648000" cy="648000"/>
          </a:xfrm>
          <a:prstGeom prst="ellipse">
            <a:avLst/>
          </a:prstGeom>
          <a:solidFill>
            <a:schemeClr val="accent3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059653"/>
            <a:ext cx="648000" cy="648000"/>
          </a:xfrm>
          <a:prstGeom prst="ellipse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851741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43830"/>
            <a:ext cx="648000" cy="648000"/>
          </a:xfrm>
          <a:prstGeom prst="ellipse">
            <a:avLst/>
          </a:prstGeom>
          <a:solidFill>
            <a:schemeClr val="accent2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직사각형 69"/>
          <p:cNvSpPr/>
          <p:nvPr/>
        </p:nvSpPr>
        <p:spPr>
          <a:xfrm>
            <a:off x="3889314" y="319321"/>
            <a:ext cx="394660" cy="523220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직사각형 109"/>
          <p:cNvSpPr>
            <a:spLocks noChangeArrowheads="1"/>
          </p:cNvSpPr>
          <p:nvPr/>
        </p:nvSpPr>
        <p:spPr bwMode="auto">
          <a:xfrm>
            <a:off x="3889314" y="1115193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직사각형 110"/>
          <p:cNvSpPr>
            <a:spLocks noChangeArrowheads="1"/>
          </p:cNvSpPr>
          <p:nvPr/>
        </p:nvSpPr>
        <p:spPr bwMode="auto">
          <a:xfrm>
            <a:off x="3889314" y="1909625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직사각형 112"/>
          <p:cNvSpPr>
            <a:spLocks noChangeArrowheads="1"/>
          </p:cNvSpPr>
          <p:nvPr/>
        </p:nvSpPr>
        <p:spPr bwMode="auto">
          <a:xfrm>
            <a:off x="3889313" y="2698460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4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3" name="그룹 95"/>
          <p:cNvGrpSpPr/>
          <p:nvPr/>
        </p:nvGrpSpPr>
        <p:grpSpPr>
          <a:xfrm>
            <a:off x="7918690" y="519964"/>
            <a:ext cx="283532" cy="143201"/>
            <a:chOff x="7123783" y="2013388"/>
            <a:chExt cx="283532" cy="143201"/>
          </a:xfrm>
          <a:solidFill>
            <a:schemeClr val="accent3"/>
          </a:solidFill>
        </p:grpSpPr>
        <p:sp>
          <p:nvSpPr>
            <p:cNvPr id="34" name="이등변 삼각형 96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5" name="이등변 삼각형 97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6" name="그룹 98"/>
          <p:cNvGrpSpPr/>
          <p:nvPr/>
        </p:nvGrpSpPr>
        <p:grpSpPr>
          <a:xfrm>
            <a:off x="7918690" y="1312052"/>
            <a:ext cx="283532" cy="143201"/>
            <a:chOff x="7123783" y="2013388"/>
            <a:chExt cx="283532" cy="143201"/>
          </a:xfrm>
          <a:solidFill>
            <a:schemeClr val="accent4"/>
          </a:solidFill>
        </p:grpSpPr>
        <p:sp>
          <p:nvSpPr>
            <p:cNvPr id="37" name="이등변 삼각형 99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8" name="이등변 삼각형 100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9" name="그룹 101"/>
          <p:cNvGrpSpPr/>
          <p:nvPr/>
        </p:nvGrpSpPr>
        <p:grpSpPr>
          <a:xfrm>
            <a:off x="7918690" y="2104140"/>
            <a:ext cx="283532" cy="143201"/>
            <a:chOff x="7123783" y="2013388"/>
            <a:chExt cx="283532" cy="143201"/>
          </a:xfrm>
          <a:solidFill>
            <a:schemeClr val="accent1"/>
          </a:solidFill>
        </p:grpSpPr>
        <p:sp>
          <p:nvSpPr>
            <p:cNvPr id="40" name="이등변 삼각형 102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1" name="이등변 삼각형 103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42" name="그룹 104"/>
          <p:cNvGrpSpPr/>
          <p:nvPr/>
        </p:nvGrpSpPr>
        <p:grpSpPr>
          <a:xfrm>
            <a:off x="7918690" y="2896229"/>
            <a:ext cx="283532" cy="143201"/>
            <a:chOff x="7123783" y="2013388"/>
            <a:chExt cx="283532" cy="143201"/>
          </a:xfrm>
          <a:solidFill>
            <a:schemeClr val="accent2"/>
          </a:solidFill>
        </p:grpSpPr>
        <p:sp>
          <p:nvSpPr>
            <p:cNvPr id="43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4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599292" y="1115918"/>
            <a:ext cx="2925036" cy="523191"/>
            <a:chOff x="2299400" y="1781114"/>
            <a:chExt cx="4755184" cy="523191"/>
          </a:xfrm>
        </p:grpSpPr>
        <p:sp>
          <p:nvSpPr>
            <p:cNvPr id="49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Project Overview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0" name="TextBox 12"/>
            <p:cNvSpPr txBox="1"/>
            <p:nvPr/>
          </p:nvSpPr>
          <p:spPr bwMode="auto">
            <a:xfrm>
              <a:off x="2299400" y="2050389"/>
              <a:ext cx="4755184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Persona, Scenarios and Research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599292" y="1908006"/>
            <a:ext cx="2815342" cy="523191"/>
            <a:chOff x="2299400" y="1781114"/>
            <a:chExt cx="4576856" cy="523191"/>
          </a:xfrm>
        </p:grpSpPr>
        <p:sp>
          <p:nvSpPr>
            <p:cNvPr id="52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Demonstration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3" name="TextBox 12"/>
            <p:cNvSpPr txBox="1"/>
            <p:nvPr/>
          </p:nvSpPr>
          <p:spPr bwMode="auto">
            <a:xfrm>
              <a:off x="2299400" y="2050389"/>
              <a:ext cx="4576856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User Interfaces, Technical Implementation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599292" y="2700095"/>
            <a:ext cx="2815342" cy="523191"/>
            <a:chOff x="2299400" y="1781114"/>
            <a:chExt cx="4576856" cy="523191"/>
          </a:xfrm>
        </p:grpSpPr>
        <p:sp>
          <p:nvSpPr>
            <p:cNvPr id="55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Project Plan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6" name="TextBox 12"/>
            <p:cNvSpPr txBox="1"/>
            <p:nvPr/>
          </p:nvSpPr>
          <p:spPr bwMode="auto">
            <a:xfrm>
              <a:off x="2299400" y="2050389"/>
              <a:ext cx="4576856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Schedule, Risks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3568" y="483518"/>
            <a:ext cx="2592288" cy="1224136"/>
          </a:xfrm>
        </p:spPr>
        <p:txBody>
          <a:bodyPr/>
          <a:lstStyle/>
          <a:p>
            <a:pPr algn="l"/>
            <a:r>
              <a:rPr lang="en-US" altLang="ko-KR" dirty="0">
                <a:latin typeface="Trebuchet MS" panose="020B0603020202020204" pitchFamily="34" charset="0"/>
              </a:rPr>
              <a:t>Agenda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83568" y="1275606"/>
            <a:ext cx="2592288" cy="576064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Thriving Stones Project</a:t>
            </a:r>
          </a:p>
        </p:txBody>
      </p:sp>
      <p:sp>
        <p:nvSpPr>
          <p:cNvPr id="60" name="AutoShape 92"/>
          <p:cNvSpPr>
            <a:spLocks noChangeArrowheads="1"/>
          </p:cNvSpPr>
          <p:nvPr/>
        </p:nvSpPr>
        <p:spPr bwMode="auto">
          <a:xfrm rot="5400000" flipH="1">
            <a:off x="5994255" y="1565414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5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3435918"/>
            <a:ext cx="648000" cy="648000"/>
          </a:xfrm>
          <a:prstGeom prst="ellipse">
            <a:avLst/>
          </a:prstGeom>
          <a:solidFill>
            <a:schemeClr val="accent5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2" name="직사각형 112"/>
          <p:cNvSpPr>
            <a:spLocks noChangeArrowheads="1"/>
          </p:cNvSpPr>
          <p:nvPr/>
        </p:nvSpPr>
        <p:spPr bwMode="auto">
          <a:xfrm>
            <a:off x="3878895" y="3487674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5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3" name="그룹 104"/>
          <p:cNvGrpSpPr/>
          <p:nvPr/>
        </p:nvGrpSpPr>
        <p:grpSpPr>
          <a:xfrm>
            <a:off x="7918690" y="3688317"/>
            <a:ext cx="283532" cy="143201"/>
            <a:chOff x="7123783" y="2013388"/>
            <a:chExt cx="283532" cy="143201"/>
          </a:xfrm>
          <a:solidFill>
            <a:schemeClr val="accent5"/>
          </a:solidFill>
        </p:grpSpPr>
        <p:sp>
          <p:nvSpPr>
            <p:cNvPr id="64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65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87921" y="3492183"/>
            <a:ext cx="2815342" cy="523191"/>
            <a:chOff x="2299400" y="1781114"/>
            <a:chExt cx="4576856" cy="523191"/>
          </a:xfrm>
        </p:grpSpPr>
        <p:sp>
          <p:nvSpPr>
            <p:cNvPr id="67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X Factor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68" name="TextBox 12"/>
            <p:cNvSpPr txBox="1"/>
            <p:nvPr/>
          </p:nvSpPr>
          <p:spPr bwMode="auto">
            <a:xfrm>
              <a:off x="2299400" y="2050389"/>
              <a:ext cx="4576856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What makes us unique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57" name="AutoShape 92">
            <a:extLst>
              <a:ext uri="{FF2B5EF4-FFF2-40B4-BE49-F238E27FC236}">
                <a16:creationId xmlns:a16="http://schemas.microsoft.com/office/drawing/2014/main" id="{68C5CE75-278E-E343-A271-062D6AF744B1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5994255" y="2357502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noFill/>
          <a:ln w="25400">
            <a:solidFill>
              <a:srgbClr val="00B0F0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8" name="AutoShape 92">
            <a:extLst>
              <a:ext uri="{FF2B5EF4-FFF2-40B4-BE49-F238E27FC236}">
                <a16:creationId xmlns:a16="http://schemas.microsoft.com/office/drawing/2014/main" id="{EB9E14F5-695D-9148-9FFE-1CE46A397F5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3753597" y="4228006"/>
            <a:ext cx="648000" cy="648000"/>
          </a:xfrm>
          <a:prstGeom prst="ellipse">
            <a:avLst/>
          </a:prstGeom>
          <a:solidFill>
            <a:srgbClr val="00B0F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9" name="직사각형 112">
            <a:extLst>
              <a:ext uri="{FF2B5EF4-FFF2-40B4-BE49-F238E27FC236}">
                <a16:creationId xmlns:a16="http://schemas.microsoft.com/office/drawing/2014/main" id="{12E23CB3-9F3C-2149-8EBA-D2A66F239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895" y="4279762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6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9" name="그룹 104">
            <a:extLst>
              <a:ext uri="{FF2B5EF4-FFF2-40B4-BE49-F238E27FC236}">
                <a16:creationId xmlns:a16="http://schemas.microsoft.com/office/drawing/2014/main" id="{65F56CBB-8D3A-3543-B8DC-4BD89ABF9301}"/>
              </a:ext>
            </a:extLst>
          </p:cNvPr>
          <p:cNvGrpSpPr/>
          <p:nvPr/>
        </p:nvGrpSpPr>
        <p:grpSpPr>
          <a:xfrm>
            <a:off x="7918690" y="4480405"/>
            <a:ext cx="283532" cy="143201"/>
            <a:chOff x="7123783" y="2013388"/>
            <a:chExt cx="283532" cy="143201"/>
          </a:xfrm>
          <a:solidFill>
            <a:srgbClr val="00B0F0"/>
          </a:solidFill>
        </p:grpSpPr>
        <p:sp>
          <p:nvSpPr>
            <p:cNvPr id="70" name="이등변 삼각형 105">
              <a:extLst>
                <a:ext uri="{FF2B5EF4-FFF2-40B4-BE49-F238E27FC236}">
                  <a16:creationId xmlns:a16="http://schemas.microsoft.com/office/drawing/2014/main" id="{7E4F0AFD-6879-1946-9D1B-FD5B03F210D0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71" name="이등변 삼각형 106">
              <a:extLst>
                <a:ext uri="{FF2B5EF4-FFF2-40B4-BE49-F238E27FC236}">
                  <a16:creationId xmlns:a16="http://schemas.microsoft.com/office/drawing/2014/main" id="{65CC4E89-77F5-D445-AC73-8A2EAB748837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FEB1A49-485A-294A-92D6-6838E96CA77D}"/>
              </a:ext>
            </a:extLst>
          </p:cNvPr>
          <p:cNvGrpSpPr/>
          <p:nvPr/>
        </p:nvGrpSpPr>
        <p:grpSpPr>
          <a:xfrm>
            <a:off x="4587921" y="4284271"/>
            <a:ext cx="2815342" cy="523191"/>
            <a:chOff x="2299400" y="1781114"/>
            <a:chExt cx="4576856" cy="523191"/>
          </a:xfrm>
        </p:grpSpPr>
        <p:sp>
          <p:nvSpPr>
            <p:cNvPr id="73" name="TextBox 10">
              <a:extLst>
                <a:ext uri="{FF2B5EF4-FFF2-40B4-BE49-F238E27FC236}">
                  <a16:creationId xmlns:a16="http://schemas.microsoft.com/office/drawing/2014/main" id="{E146DE62-2354-DA4D-AD27-8AE976F7AEF8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Learning Outcome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74" name="TextBox 12">
              <a:extLst>
                <a:ext uri="{FF2B5EF4-FFF2-40B4-BE49-F238E27FC236}">
                  <a16:creationId xmlns:a16="http://schemas.microsoft.com/office/drawing/2014/main" id="{600A41FC-8B13-2044-87ED-3B47D7DFEA63}"/>
                </a:ext>
              </a:extLst>
            </p:cNvPr>
            <p:cNvSpPr txBox="1"/>
            <p:nvPr/>
          </p:nvSpPr>
          <p:spPr bwMode="auto">
            <a:xfrm>
              <a:off x="2299400" y="2050389"/>
              <a:ext cx="4576856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Experiences, Insights gained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94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users?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46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7056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7056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pic>
        <p:nvPicPr>
          <p:cNvPr id="2050" name="Picture 2" descr="Image result for boss baby">
            <a:extLst>
              <a:ext uri="{FF2B5EF4-FFF2-40B4-BE49-F238E27FC236}">
                <a16:creationId xmlns:a16="http://schemas.microsoft.com/office/drawing/2014/main" id="{6EBE390F-F29D-4CC4-B795-EB56E41E0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20573"/>
            <a:ext cx="2983188" cy="191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2" y="3159769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Edwin Tan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80" y="3467546"/>
            <a:ext cx="376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29 years old Administrator of the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3 years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Patient and Meticulous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40F24-6A03-4909-BAA7-60F69B8B588A}"/>
              </a:ext>
            </a:extLst>
          </p:cNvPr>
          <p:cNvSpPr/>
          <p:nvPr/>
        </p:nvSpPr>
        <p:spPr>
          <a:xfrm>
            <a:off x="4049460" y="1554639"/>
            <a:ext cx="323560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32CA0-F430-4093-A60E-4B71D8DB8709}"/>
              </a:ext>
            </a:extLst>
          </p:cNvPr>
          <p:cNvSpPr txBox="1"/>
          <p:nvPr/>
        </p:nvSpPr>
        <p:spPr>
          <a:xfrm>
            <a:off x="4572000" y="1283582"/>
            <a:ext cx="4176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A headache when he needs to retrieve student particulars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due to the need to flip through many files to locate the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specific student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C1883B-85B5-4605-B12B-C154819011B1}"/>
              </a:ext>
            </a:extLst>
          </p:cNvPr>
          <p:cNvSpPr/>
          <p:nvPr/>
        </p:nvSpPr>
        <p:spPr>
          <a:xfrm>
            <a:off x="4049460" y="2225146"/>
            <a:ext cx="323560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CD269-7AD0-4583-8CF6-CA028F27BA31}"/>
              </a:ext>
            </a:extLst>
          </p:cNvPr>
          <p:cNvSpPr txBox="1"/>
          <p:nvPr/>
        </p:nvSpPr>
        <p:spPr>
          <a:xfrm>
            <a:off x="4572000" y="2058695"/>
            <a:ext cx="417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Prone to mistakes when busy due to the fact that many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information are manually recorded onto physical copies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BC4DE7-3C04-4F82-9F59-C251E3170F0D}"/>
              </a:ext>
            </a:extLst>
          </p:cNvPr>
          <p:cNvSpPr/>
          <p:nvPr/>
        </p:nvSpPr>
        <p:spPr>
          <a:xfrm>
            <a:off x="4049459" y="2834414"/>
            <a:ext cx="323560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733DD6-704F-4C9F-9F28-FE119B0417E5}"/>
              </a:ext>
            </a:extLst>
          </p:cNvPr>
          <p:cNvSpPr txBox="1"/>
          <p:nvPr/>
        </p:nvSpPr>
        <p:spPr>
          <a:xfrm>
            <a:off x="4571999" y="2667963"/>
            <a:ext cx="417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Finds himself manually updating multiple documents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with the exact same information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26B64682-E0F9-47C9-9877-353B990F556F}"/>
              </a:ext>
            </a:extLst>
          </p:cNvPr>
          <p:cNvSpPr/>
          <p:nvPr/>
        </p:nvSpPr>
        <p:spPr>
          <a:xfrm>
            <a:off x="4049459" y="3376666"/>
            <a:ext cx="323560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37BCE-8B5E-4024-8629-21FD75FFF847}"/>
              </a:ext>
            </a:extLst>
          </p:cNvPr>
          <p:cNvSpPr txBox="1"/>
          <p:nvPr/>
        </p:nvSpPr>
        <p:spPr>
          <a:xfrm>
            <a:off x="4571999" y="3201822"/>
            <a:ext cx="4176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Wishes to be able to retrieve necessary information in the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shortest time span possible so he could focus his efforts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on more value adding tasks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43ED50FE-3493-43F0-8636-3089BF038C3C}"/>
              </a:ext>
            </a:extLst>
          </p:cNvPr>
          <p:cNvSpPr/>
          <p:nvPr/>
        </p:nvSpPr>
        <p:spPr>
          <a:xfrm>
            <a:off x="4049459" y="3987230"/>
            <a:ext cx="323560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56BA7D-96BD-4C8C-8910-9CAE1B3E0AFD}"/>
              </a:ext>
            </a:extLst>
          </p:cNvPr>
          <p:cNvSpPr txBox="1"/>
          <p:nvPr/>
        </p:nvSpPr>
        <p:spPr>
          <a:xfrm>
            <a:off x="4570942" y="3910285"/>
            <a:ext cx="417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Hopes to reduce the number of documents to update for a single information</a:t>
            </a:r>
            <a:endParaRPr lang="en-SG" sz="1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655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59313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59313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1" y="3159769"/>
            <a:ext cx="104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Stacy Kim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79" y="3467546"/>
            <a:ext cx="3755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27 years old English Tutor of the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2 years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Friendly and Creative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40F24-6A03-4909-BAA7-60F69B8B588A}"/>
              </a:ext>
            </a:extLst>
          </p:cNvPr>
          <p:cNvSpPr/>
          <p:nvPr/>
        </p:nvSpPr>
        <p:spPr>
          <a:xfrm>
            <a:off x="4049460" y="1538620"/>
            <a:ext cx="32317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32CA0-F430-4093-A60E-4B71D8DB8709}"/>
              </a:ext>
            </a:extLst>
          </p:cNvPr>
          <p:cNvSpPr txBox="1"/>
          <p:nvPr/>
        </p:nvSpPr>
        <p:spPr>
          <a:xfrm>
            <a:off x="4570942" y="1347614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Difficulty with remembering to take attendances,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especially when busy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C1883B-85B5-4605-B12B-C154819011B1}"/>
              </a:ext>
            </a:extLst>
          </p:cNvPr>
          <p:cNvSpPr/>
          <p:nvPr/>
        </p:nvSpPr>
        <p:spPr>
          <a:xfrm>
            <a:off x="4049460" y="2074110"/>
            <a:ext cx="32317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CD269-7AD0-4583-8CF6-CA028F27BA31}"/>
              </a:ext>
            </a:extLst>
          </p:cNvPr>
          <p:cNvSpPr txBox="1"/>
          <p:nvPr/>
        </p:nvSpPr>
        <p:spPr>
          <a:xfrm>
            <a:off x="4572000" y="1907659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Has to update the grades for one student in separate sheets of paper, makes it difficult to track a student’s progress too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BC4DE7-3C04-4F82-9F59-C251E3170F0D}"/>
              </a:ext>
            </a:extLst>
          </p:cNvPr>
          <p:cNvSpPr/>
          <p:nvPr/>
        </p:nvSpPr>
        <p:spPr>
          <a:xfrm>
            <a:off x="4049459" y="2578166"/>
            <a:ext cx="32317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733DD6-704F-4C9F-9F28-FE119B0417E5}"/>
              </a:ext>
            </a:extLst>
          </p:cNvPr>
          <p:cNvSpPr txBox="1"/>
          <p:nvPr/>
        </p:nvSpPr>
        <p:spPr>
          <a:xfrm>
            <a:off x="4571999" y="2411715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Finds it hard to keep track of her own income as the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Centre pays her in cash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26B64682-E0F9-47C9-9877-353B990F556F}"/>
              </a:ext>
            </a:extLst>
          </p:cNvPr>
          <p:cNvSpPr/>
          <p:nvPr/>
        </p:nvSpPr>
        <p:spPr>
          <a:xfrm>
            <a:off x="4049459" y="3090615"/>
            <a:ext cx="323176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37BCE-8B5E-4024-8629-21FD75FFF847}"/>
              </a:ext>
            </a:extLst>
          </p:cNvPr>
          <p:cNvSpPr txBox="1"/>
          <p:nvPr/>
        </p:nvSpPr>
        <p:spPr>
          <a:xfrm>
            <a:off x="4571999" y="3003798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Wishes to be able to update various grades of her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students at one go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43ED50FE-3493-43F0-8636-3089BF038C3C}"/>
              </a:ext>
            </a:extLst>
          </p:cNvPr>
          <p:cNvSpPr/>
          <p:nvPr/>
        </p:nvSpPr>
        <p:spPr>
          <a:xfrm>
            <a:off x="4049459" y="3640788"/>
            <a:ext cx="323176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56BA7D-96BD-4C8C-8910-9CAE1B3E0AFD}"/>
              </a:ext>
            </a:extLst>
          </p:cNvPr>
          <p:cNvSpPr txBox="1"/>
          <p:nvPr/>
        </p:nvSpPr>
        <p:spPr>
          <a:xfrm>
            <a:off x="4570942" y="3563843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Hopes to have a platform where she could keep track of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her pay days and amount received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pic>
        <p:nvPicPr>
          <p:cNvPr id="3074" name="Picture 2" descr="Image result for boss baby female">
            <a:extLst>
              <a:ext uri="{FF2B5EF4-FFF2-40B4-BE49-F238E27FC236}">
                <a16:creationId xmlns:a16="http://schemas.microsoft.com/office/drawing/2014/main" id="{1FF365C9-60B3-432E-BF8F-3C473C6FF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827583" y="1339443"/>
            <a:ext cx="1638803" cy="190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ross 17">
            <a:extLst>
              <a:ext uri="{FF2B5EF4-FFF2-40B4-BE49-F238E27FC236}">
                <a16:creationId xmlns:a16="http://schemas.microsoft.com/office/drawing/2014/main" id="{E5730982-782C-4F23-8782-9F920D39A569}"/>
              </a:ext>
            </a:extLst>
          </p:cNvPr>
          <p:cNvSpPr/>
          <p:nvPr/>
        </p:nvSpPr>
        <p:spPr>
          <a:xfrm>
            <a:off x="4041688" y="4190961"/>
            <a:ext cx="323176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E500D1-A58C-4EB6-A8EA-4CAAC7356A29}"/>
              </a:ext>
            </a:extLst>
          </p:cNvPr>
          <p:cNvSpPr txBox="1"/>
          <p:nvPr/>
        </p:nvSpPr>
        <p:spPr>
          <a:xfrm>
            <a:off x="4563171" y="4114016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Hopes to have reminders for classes so that she would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not miss taking attendances when she is busy</a:t>
            </a:r>
            <a:endParaRPr lang="en-SG" sz="1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475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187624" y="315976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Timmy Goh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80" y="3467546"/>
            <a:ext cx="3630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12 years old English and Math Student of the </a:t>
            </a:r>
          </a:p>
          <a:p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      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with the Centre for 1 year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Mischievous and Lacking in motivation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40F24-6A03-4909-BAA7-60F69B8B588A}"/>
              </a:ext>
            </a:extLst>
          </p:cNvPr>
          <p:cNvSpPr/>
          <p:nvPr/>
        </p:nvSpPr>
        <p:spPr>
          <a:xfrm>
            <a:off x="4049460" y="2094939"/>
            <a:ext cx="312403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32CA0-F430-4093-A60E-4B71D8DB8709}"/>
              </a:ext>
            </a:extLst>
          </p:cNvPr>
          <p:cNvSpPr txBox="1"/>
          <p:nvPr/>
        </p:nvSpPr>
        <p:spPr>
          <a:xfrm>
            <a:off x="4563172" y="2008041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Finds it difficult to gain motivation for study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C1883B-85B5-4605-B12B-C154819011B1}"/>
              </a:ext>
            </a:extLst>
          </p:cNvPr>
          <p:cNvSpPr/>
          <p:nvPr/>
        </p:nvSpPr>
        <p:spPr>
          <a:xfrm>
            <a:off x="4049460" y="2832855"/>
            <a:ext cx="312403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CD269-7AD0-4583-8CF6-CA028F27BA31}"/>
              </a:ext>
            </a:extLst>
          </p:cNvPr>
          <p:cNvSpPr txBox="1"/>
          <p:nvPr/>
        </p:nvSpPr>
        <p:spPr>
          <a:xfrm>
            <a:off x="4572000" y="2666404"/>
            <a:ext cx="417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Feels that his efforts are not recognized due to his poor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results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26B64682-E0F9-47C9-9877-353B990F556F}"/>
              </a:ext>
            </a:extLst>
          </p:cNvPr>
          <p:cNvSpPr/>
          <p:nvPr/>
        </p:nvSpPr>
        <p:spPr>
          <a:xfrm>
            <a:off x="4049459" y="3416101"/>
            <a:ext cx="312403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37BCE-8B5E-4024-8629-21FD75FFF847}"/>
              </a:ext>
            </a:extLst>
          </p:cNvPr>
          <p:cNvSpPr txBox="1"/>
          <p:nvPr/>
        </p:nvSpPr>
        <p:spPr>
          <a:xfrm>
            <a:off x="4563172" y="3431489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Wishes for recognition for his efforts in studying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8F27ABC5-4C10-4A37-A703-49E60B3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0313"/>
            <a:ext cx="3456384" cy="180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752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9327304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57696"/>
            <a:ext cx="9327304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071760" y="3146823"/>
            <a:ext cx="1322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Mrs</a:t>
            </a: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 Jane Goh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79" y="3467546"/>
            <a:ext cx="37032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34 years old working parent of Timmy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An Executive in a famous Bank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Busy and concerned parent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40F24-6A03-4909-BAA7-60F69B8B588A}"/>
              </a:ext>
            </a:extLst>
          </p:cNvPr>
          <p:cNvSpPr/>
          <p:nvPr/>
        </p:nvSpPr>
        <p:spPr>
          <a:xfrm>
            <a:off x="4049460" y="2094939"/>
            <a:ext cx="31866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32CA0-F430-4093-A60E-4B71D8DB8709}"/>
              </a:ext>
            </a:extLst>
          </p:cNvPr>
          <p:cNvSpPr txBox="1"/>
          <p:nvPr/>
        </p:nvSpPr>
        <p:spPr>
          <a:xfrm>
            <a:off x="4563172" y="2008041"/>
            <a:ext cx="411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Finds it difficult to keep track of Timmy’s progress in his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studies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C1883B-85B5-4605-B12B-C154819011B1}"/>
              </a:ext>
            </a:extLst>
          </p:cNvPr>
          <p:cNvSpPr/>
          <p:nvPr/>
        </p:nvSpPr>
        <p:spPr>
          <a:xfrm>
            <a:off x="4049460" y="2832855"/>
            <a:ext cx="31866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CD269-7AD0-4583-8CF6-CA028F27BA31}"/>
              </a:ext>
            </a:extLst>
          </p:cNvPr>
          <p:cNvSpPr txBox="1"/>
          <p:nvPr/>
        </p:nvSpPr>
        <p:spPr>
          <a:xfrm>
            <a:off x="4572000" y="2666404"/>
            <a:ext cx="4260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Requires additional effort to go down to the Centre to have a talk with </a:t>
            </a:r>
            <a:r>
              <a:rPr lang="en-US" sz="1200" dirty="0" err="1">
                <a:latin typeface="Trebuchet MS" panose="020B0603020202020204" pitchFamily="34" charset="0"/>
              </a:rPr>
              <a:t>Ms</a:t>
            </a:r>
            <a:r>
              <a:rPr lang="en-US" sz="1200" dirty="0">
                <a:latin typeface="Trebuchet MS" panose="020B0603020202020204" pitchFamily="34" charset="0"/>
              </a:rPr>
              <a:t> Stacy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26B64682-E0F9-47C9-9877-353B990F556F}"/>
              </a:ext>
            </a:extLst>
          </p:cNvPr>
          <p:cNvSpPr/>
          <p:nvPr/>
        </p:nvSpPr>
        <p:spPr>
          <a:xfrm>
            <a:off x="4049459" y="3416101"/>
            <a:ext cx="318666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37BCE-8B5E-4024-8629-21FD75FFF847}"/>
              </a:ext>
            </a:extLst>
          </p:cNvPr>
          <p:cNvSpPr txBox="1"/>
          <p:nvPr/>
        </p:nvSpPr>
        <p:spPr>
          <a:xfrm>
            <a:off x="4563172" y="3219822"/>
            <a:ext cx="4113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Hopes to be able to keep track of Timmy’s performance without the need for constant communication and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visiting to the Centre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pic>
        <p:nvPicPr>
          <p:cNvPr id="5122" name="Picture 2" descr="Image result for boss baby mum">
            <a:extLst>
              <a:ext uri="{FF2B5EF4-FFF2-40B4-BE49-F238E27FC236}">
                <a16:creationId xmlns:a16="http://schemas.microsoft.com/office/drawing/2014/main" id="{50FC087B-BE79-44F2-B33B-C99F5BDD6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97" b="97043" l="10000" r="93125">
                        <a14:foregroundMark x1="72500" y1="28096" x2="72500" y2="28096"/>
                        <a14:foregroundMark x1="74479" y1="21811" x2="69896" y2="34935"/>
                        <a14:foregroundMark x1="69896" y1="34935" x2="63438" y2="44362"/>
                        <a14:foregroundMark x1="85000" y1="20518" x2="93229" y2="25878"/>
                        <a14:foregroundMark x1="89583" y1="27357" x2="73021" y2="36229"/>
                        <a14:foregroundMark x1="92813" y1="31238" x2="92500" y2="46026"/>
                        <a14:foregroundMark x1="73542" y1="54713" x2="81042" y2="59519"/>
                        <a14:foregroundMark x1="81042" y1="59519" x2="81563" y2="59335"/>
                        <a14:foregroundMark x1="89688" y1="58226" x2="77500" y2="63401"/>
                        <a14:foregroundMark x1="83542" y1="49353" x2="75938" y2="60998"/>
                        <a14:foregroundMark x1="75938" y1="60998" x2="75938" y2="60998"/>
                        <a14:foregroundMark x1="72708" y1="20518" x2="68229" y2="23845"/>
                        <a14:foregroundMark x1="66458" y1="19409" x2="74063" y2="9427"/>
                        <a14:foregroundMark x1="74063" y1="9427" x2="85625" y2="4991"/>
                        <a14:foregroundMark x1="61771" y1="5545" x2="59896" y2="10906"/>
                        <a14:foregroundMark x1="61875" y1="3697" x2="58854" y2="7579"/>
                        <a14:foregroundMark x1="62187" y1="48429" x2="64167" y2="64510"/>
                        <a14:foregroundMark x1="66875" y1="61183" x2="71563" y2="67468"/>
                        <a14:foregroundMark x1="71563" y1="67468" x2="82292" y2="72089"/>
                        <a14:foregroundMark x1="73021" y1="53789" x2="71979" y2="61183"/>
                        <a14:foregroundMark x1="90104" y1="65804" x2="86042" y2="77819"/>
                        <a14:foregroundMark x1="84792" y1="58780" x2="84063" y2="68022"/>
                        <a14:foregroundMark x1="72292" y1="78373" x2="77604" y2="83179"/>
                        <a14:foregroundMark x1="77604" y1="83179" x2="83229" y2="84843"/>
                        <a14:foregroundMark x1="83229" y1="84843" x2="86458" y2="80776"/>
                        <a14:foregroundMark x1="79375" y1="84658" x2="73229" y2="97043"/>
                        <a14:foregroundMark x1="77292" y1="77819" x2="84063" y2="79852"/>
                        <a14:backgroundMark x1="65104" y1="66174" x2="64896" y2="69316"/>
                        <a14:backgroundMark x1="65000" y1="64695" x2="65313" y2="67652"/>
                        <a14:backgroundMark x1="80417" y1="99261" x2="85625" y2="95194"/>
                        <a14:backgroundMark x1="54063" y1="10536" x2="57188" y2="2588"/>
                        <a14:backgroundMark x1="32500" y1="22366" x2="17292" y2="5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40"/>
          <a:stretch/>
        </p:blipFill>
        <p:spPr bwMode="auto">
          <a:xfrm>
            <a:off x="1075027" y="1281733"/>
            <a:ext cx="1521116" cy="1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189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happens with Thriving Stones?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14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Student Registration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1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28855"/>
            <a:ext cx="1402807" cy="1417356"/>
            <a:chOff x="803640" y="3362835"/>
            <a:chExt cx="2059657" cy="1417356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Timmy &amp;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walks in hoping to sign up for classes to provide assistance for Timmy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Students Walk In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828855"/>
            <a:ext cx="1402807" cy="1232690"/>
            <a:chOff x="803640" y="3362835"/>
            <a:chExt cx="2059657" cy="1232690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explains the agreement to be uphold between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and the Centre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Agreement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28394" y="2828855"/>
            <a:ext cx="1402807" cy="1786687"/>
            <a:chOff x="803640" y="3362835"/>
            <a:chExt cx="2059657" cy="1786687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completes the sign up form on the Web Portal and an account is created for both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and Timmy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Complete Form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0002"/>
            <a:ext cx="2653342" cy="1417356"/>
            <a:chOff x="803640" y="3362835"/>
            <a:chExt cx="2059657" cy="1417356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would proceed to collect the payment and generate a receipt via the Portal. At the same time, the Financial Report and Payment Tracking would be updated with the latest information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6" name="Picture 6" descr="Related image">
            <a:extLst>
              <a:ext uri="{FF2B5EF4-FFF2-40B4-BE49-F238E27FC236}">
                <a16:creationId xmlns:a16="http://schemas.microsoft.com/office/drawing/2014/main" id="{7CB1BA29-2D7E-45CF-8469-402181EE4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  <a14:backgroundMark x1="72346" y1="7487" x2="77654" y2="54545"/>
                        <a14:backgroundMark x1="81285" y1="63636" x2="73743" y2="90374"/>
                        <a14:backgroundMark x1="27095" y1="69519" x2="22067" y2="2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5" r="22323"/>
          <a:stretch/>
        </p:blipFill>
        <p:spPr bwMode="auto">
          <a:xfrm>
            <a:off x="1196078" y="1827986"/>
            <a:ext cx="858642" cy="7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boss baby mum">
            <a:extLst>
              <a:ext uri="{FF2B5EF4-FFF2-40B4-BE49-F238E27FC236}">
                <a16:creationId xmlns:a16="http://schemas.microsoft.com/office/drawing/2014/main" id="{BFEBA92F-6E11-42FA-986C-F8A47C1F0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97" b="97043" l="10000" r="93125">
                        <a14:foregroundMark x1="72500" y1="28096" x2="72500" y2="28096"/>
                        <a14:foregroundMark x1="74479" y1="21811" x2="69896" y2="34935"/>
                        <a14:foregroundMark x1="69896" y1="34935" x2="63438" y2="44362"/>
                        <a14:foregroundMark x1="85000" y1="20518" x2="93229" y2="25878"/>
                        <a14:foregroundMark x1="89583" y1="27357" x2="73021" y2="36229"/>
                        <a14:foregroundMark x1="92813" y1="31238" x2="92500" y2="46026"/>
                        <a14:foregroundMark x1="73542" y1="54713" x2="81042" y2="59519"/>
                        <a14:foregroundMark x1="81042" y1="59519" x2="81563" y2="59335"/>
                        <a14:foregroundMark x1="89688" y1="58226" x2="77500" y2="63401"/>
                        <a14:foregroundMark x1="83542" y1="49353" x2="75938" y2="60998"/>
                        <a14:foregroundMark x1="75938" y1="60998" x2="75938" y2="60998"/>
                        <a14:foregroundMark x1="72708" y1="20518" x2="68229" y2="23845"/>
                        <a14:foregroundMark x1="66458" y1="19409" x2="74063" y2="9427"/>
                        <a14:foregroundMark x1="74063" y1="9427" x2="85625" y2="4991"/>
                        <a14:foregroundMark x1="61771" y1="5545" x2="59896" y2="10906"/>
                        <a14:foregroundMark x1="61875" y1="3697" x2="58854" y2="7579"/>
                        <a14:foregroundMark x1="62187" y1="48429" x2="64167" y2="64510"/>
                        <a14:foregroundMark x1="66875" y1="61183" x2="71563" y2="67468"/>
                        <a14:foregroundMark x1="71563" y1="67468" x2="82292" y2="72089"/>
                        <a14:foregroundMark x1="73021" y1="53789" x2="71979" y2="61183"/>
                        <a14:foregroundMark x1="90104" y1="65804" x2="86042" y2="77819"/>
                        <a14:foregroundMark x1="84792" y1="58780" x2="84063" y2="68022"/>
                        <a14:foregroundMark x1="72292" y1="78373" x2="77604" y2="83179"/>
                        <a14:foregroundMark x1="77604" y1="83179" x2="83229" y2="84843"/>
                        <a14:foregroundMark x1="83229" y1="84843" x2="86458" y2="80776"/>
                        <a14:foregroundMark x1="79375" y1="84658" x2="73229" y2="97043"/>
                        <a14:foregroundMark x1="77292" y1="77819" x2="84063" y2="79852"/>
                        <a14:backgroundMark x1="65104" y1="66174" x2="64896" y2="69316"/>
                        <a14:backgroundMark x1="65000" y1="64695" x2="65313" y2="67652"/>
                        <a14:backgroundMark x1="80417" y1="99261" x2="85625" y2="95194"/>
                        <a14:backgroundMark x1="54063" y1="10536" x2="57188" y2="2588"/>
                        <a14:backgroundMark x1="32500" y1="22366" x2="17292" y2="5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40"/>
          <a:stretch/>
        </p:blipFill>
        <p:spPr bwMode="auto">
          <a:xfrm>
            <a:off x="826692" y="1749871"/>
            <a:ext cx="688661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mage result for boss baby">
            <a:extLst>
              <a:ext uri="{FF2B5EF4-FFF2-40B4-BE49-F238E27FC236}">
                <a16:creationId xmlns:a16="http://schemas.microsoft.com/office/drawing/2014/main" id="{6A2CC508-7713-4A13-A742-68A598FA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650" y="1694705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boss baby mum">
            <a:extLst>
              <a:ext uri="{FF2B5EF4-FFF2-40B4-BE49-F238E27FC236}">
                <a16:creationId xmlns:a16="http://schemas.microsoft.com/office/drawing/2014/main" id="{BA853356-4696-4475-B530-C13290CE4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97" b="97043" l="10000" r="93125">
                        <a14:foregroundMark x1="72500" y1="28096" x2="72500" y2="28096"/>
                        <a14:foregroundMark x1="74479" y1="21811" x2="69896" y2="34935"/>
                        <a14:foregroundMark x1="69896" y1="34935" x2="63438" y2="44362"/>
                        <a14:foregroundMark x1="85000" y1="20518" x2="93229" y2="25878"/>
                        <a14:foregroundMark x1="89583" y1="27357" x2="73021" y2="36229"/>
                        <a14:foregroundMark x1="92813" y1="31238" x2="92500" y2="46026"/>
                        <a14:foregroundMark x1="73542" y1="54713" x2="81042" y2="59519"/>
                        <a14:foregroundMark x1="81042" y1="59519" x2="81563" y2="59335"/>
                        <a14:foregroundMark x1="89688" y1="58226" x2="77500" y2="63401"/>
                        <a14:foregroundMark x1="83542" y1="49353" x2="75938" y2="60998"/>
                        <a14:foregroundMark x1="75938" y1="60998" x2="75938" y2="60998"/>
                        <a14:foregroundMark x1="72708" y1="20518" x2="68229" y2="23845"/>
                        <a14:foregroundMark x1="66458" y1="19409" x2="74063" y2="9427"/>
                        <a14:foregroundMark x1="74063" y1="9427" x2="85625" y2="4991"/>
                        <a14:foregroundMark x1="61771" y1="5545" x2="59896" y2="10906"/>
                        <a14:foregroundMark x1="61875" y1="3697" x2="58854" y2="7579"/>
                        <a14:foregroundMark x1="62187" y1="48429" x2="64167" y2="64510"/>
                        <a14:foregroundMark x1="66875" y1="61183" x2="71563" y2="67468"/>
                        <a14:foregroundMark x1="71563" y1="67468" x2="82292" y2="72089"/>
                        <a14:foregroundMark x1="73021" y1="53789" x2="71979" y2="61183"/>
                        <a14:foregroundMark x1="90104" y1="65804" x2="86042" y2="77819"/>
                        <a14:foregroundMark x1="84792" y1="58780" x2="84063" y2="68022"/>
                        <a14:foregroundMark x1="72292" y1="78373" x2="77604" y2="83179"/>
                        <a14:foregroundMark x1="77604" y1="83179" x2="83229" y2="84843"/>
                        <a14:foregroundMark x1="83229" y1="84843" x2="86458" y2="80776"/>
                        <a14:foregroundMark x1="79375" y1="84658" x2="73229" y2="97043"/>
                        <a14:foregroundMark x1="77292" y1="77819" x2="84063" y2="79852"/>
                        <a14:backgroundMark x1="65104" y1="66174" x2="64896" y2="69316"/>
                        <a14:backgroundMark x1="65000" y1="64695" x2="65313" y2="67652"/>
                        <a14:backgroundMark x1="80417" y1="99261" x2="85625" y2="95194"/>
                        <a14:backgroundMark x1="54063" y1="10536" x2="57188" y2="2588"/>
                        <a14:backgroundMark x1="32500" y1="22366" x2="17292" y2="5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40"/>
          <a:stretch/>
        </p:blipFill>
        <p:spPr bwMode="auto">
          <a:xfrm>
            <a:off x="4704714" y="1710433"/>
            <a:ext cx="688661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boss baby">
            <a:extLst>
              <a:ext uri="{FF2B5EF4-FFF2-40B4-BE49-F238E27FC236}">
                <a16:creationId xmlns:a16="http://schemas.microsoft.com/office/drawing/2014/main" id="{DBB9AE6B-E486-41EF-A4CA-ECD6F1D4B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545" y="1551698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73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Student Payment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2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470175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470175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470175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987574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756847"/>
            <a:ext cx="1402807" cy="1786687"/>
            <a:chOff x="803640" y="3362835"/>
            <a:chExt cx="2059657" cy="1786687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When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logins to the Portal, she would be greeted with a list of payment dates. SMS Reminders would also be sent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Dashboard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756847"/>
            <a:ext cx="1402807" cy="1786687"/>
            <a:chOff x="803640" y="3362835"/>
            <a:chExt cx="2059657" cy="1786687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would thus receive the payment from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on the day of payment and generates a receipt using the Portal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119954" y="2756847"/>
            <a:ext cx="1830052" cy="1602022"/>
            <a:chOff x="803640" y="3362835"/>
            <a:chExt cx="2686955" cy="1602022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58284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Financial Report would be updated with the amount received and the payment would be tracked with the Payment Tracking function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6869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Updating &amp; Tracking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92877" y="3147994"/>
            <a:ext cx="2653342" cy="1395540"/>
            <a:chOff x="803640" y="3362835"/>
            <a:chExt cx="2059657" cy="1395540"/>
          </a:xfrm>
        </p:grpSpPr>
        <p:sp>
          <p:nvSpPr>
            <p:cNvPr id="34" name="TextBox 33"/>
            <p:cNvSpPr txBox="1"/>
            <p:nvPr/>
          </p:nvSpPr>
          <p:spPr>
            <a:xfrm>
              <a:off x="946801" y="3558046"/>
              <a:ext cx="18428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Should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forgets to make her payment promptly, another SMS reminder would be triggered by the Portal to remind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of the outstanding payment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Late Payment Reminders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7" name="Picture 2" descr="Image result for boss baby mum">
            <a:extLst>
              <a:ext uri="{FF2B5EF4-FFF2-40B4-BE49-F238E27FC236}">
                <a16:creationId xmlns:a16="http://schemas.microsoft.com/office/drawing/2014/main" id="{BFEBA92F-6E11-42FA-986C-F8A47C1F0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97" b="97043" l="10000" r="93125">
                        <a14:foregroundMark x1="72500" y1="28096" x2="72500" y2="28096"/>
                        <a14:foregroundMark x1="74479" y1="21811" x2="69896" y2="34935"/>
                        <a14:foregroundMark x1="69896" y1="34935" x2="63438" y2="44362"/>
                        <a14:foregroundMark x1="85000" y1="20518" x2="93229" y2="25878"/>
                        <a14:foregroundMark x1="89583" y1="27357" x2="73021" y2="36229"/>
                        <a14:foregroundMark x1="92813" y1="31238" x2="92500" y2="46026"/>
                        <a14:foregroundMark x1="73542" y1="54713" x2="81042" y2="59519"/>
                        <a14:foregroundMark x1="81042" y1="59519" x2="81563" y2="59335"/>
                        <a14:foregroundMark x1="89688" y1="58226" x2="77500" y2="63401"/>
                        <a14:foregroundMark x1="83542" y1="49353" x2="75938" y2="60998"/>
                        <a14:foregroundMark x1="75938" y1="60998" x2="75938" y2="60998"/>
                        <a14:foregroundMark x1="72708" y1="20518" x2="68229" y2="23845"/>
                        <a14:foregroundMark x1="66458" y1="19409" x2="74063" y2="9427"/>
                        <a14:foregroundMark x1="74063" y1="9427" x2="85625" y2="4991"/>
                        <a14:foregroundMark x1="61771" y1="5545" x2="59896" y2="10906"/>
                        <a14:foregroundMark x1="61875" y1="3697" x2="58854" y2="7579"/>
                        <a14:foregroundMark x1="62187" y1="48429" x2="64167" y2="64510"/>
                        <a14:foregroundMark x1="66875" y1="61183" x2="71563" y2="67468"/>
                        <a14:foregroundMark x1="71563" y1="67468" x2="82292" y2="72089"/>
                        <a14:foregroundMark x1="73021" y1="53789" x2="71979" y2="61183"/>
                        <a14:foregroundMark x1="90104" y1="65804" x2="86042" y2="77819"/>
                        <a14:foregroundMark x1="84792" y1="58780" x2="84063" y2="68022"/>
                        <a14:foregroundMark x1="72292" y1="78373" x2="77604" y2="83179"/>
                        <a14:foregroundMark x1="77604" y1="83179" x2="83229" y2="84843"/>
                        <a14:foregroundMark x1="83229" y1="84843" x2="86458" y2="80776"/>
                        <a14:foregroundMark x1="79375" y1="84658" x2="73229" y2="97043"/>
                        <a14:foregroundMark x1="77292" y1="77819" x2="84063" y2="79852"/>
                        <a14:backgroundMark x1="65104" y1="66174" x2="64896" y2="69316"/>
                        <a14:backgroundMark x1="65000" y1="64695" x2="65313" y2="67652"/>
                        <a14:backgroundMark x1="80417" y1="99261" x2="85625" y2="95194"/>
                        <a14:backgroundMark x1="54063" y1="10536" x2="57188" y2="2588"/>
                        <a14:backgroundMark x1="32500" y1="22366" x2="17292" y2="5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40"/>
          <a:stretch/>
        </p:blipFill>
        <p:spPr bwMode="auto">
          <a:xfrm>
            <a:off x="1076817" y="1633594"/>
            <a:ext cx="688661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mage result for boss baby">
            <a:extLst>
              <a:ext uri="{FF2B5EF4-FFF2-40B4-BE49-F238E27FC236}">
                <a16:creationId xmlns:a16="http://schemas.microsoft.com/office/drawing/2014/main" id="{6A2CC508-7713-4A13-A742-68A598FA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650" y="1622697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cartoon macbook">
            <a:extLst>
              <a:ext uri="{FF2B5EF4-FFF2-40B4-BE49-F238E27FC236}">
                <a16:creationId xmlns:a16="http://schemas.microsoft.com/office/drawing/2014/main" id="{F9A6D0E4-56D9-487E-B168-01E1391E4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9" b="97361" l="556" r="98111">
                        <a14:foregroundMark x1="11111" y1="20417" x2="9889" y2="45139"/>
                        <a14:foregroundMark x1="11000" y1="19722" x2="9889" y2="10139"/>
                        <a14:foregroundMark x1="9889" y1="10139" x2="15222" y2="3194"/>
                        <a14:foregroundMark x1="15222" y1="3194" x2="16556" y2="3056"/>
                        <a14:foregroundMark x1="17778" y1="10972" x2="15444" y2="27778"/>
                        <a14:foregroundMark x1="16889" y1="10833" x2="12556" y2="49028"/>
                        <a14:foregroundMark x1="12556" y1="49028" x2="12556" y2="49028"/>
                        <a14:foregroundMark x1="13889" y1="15694" x2="17333" y2="7500"/>
                        <a14:foregroundMark x1="17333" y1="7500" x2="25333" y2="139"/>
                        <a14:foregroundMark x1="25333" y1="139" x2="25333" y2="139"/>
                        <a14:foregroundMark x1="22333" y1="4167" x2="31444" y2="4722"/>
                        <a14:foregroundMark x1="31444" y1="4722" x2="58000" y2="4583"/>
                        <a14:foregroundMark x1="58000" y1="4583" x2="68000" y2="4722"/>
                        <a14:foregroundMark x1="68000" y1="4722" x2="78000" y2="4028"/>
                        <a14:foregroundMark x1="78000" y1="4028" x2="88981" y2="12263"/>
                        <a14:foregroundMark x1="88379" y1="16010" x2="83556" y2="20833"/>
                        <a14:foregroundMark x1="83556" y1="20833" x2="82444" y2="27639"/>
                        <a14:foregroundMark x1="85556" y1="22778" x2="86556" y2="42639"/>
                        <a14:foregroundMark x1="88444" y1="37778" x2="89333" y2="46111"/>
                        <a14:foregroundMark x1="85667" y1="40972" x2="84778" y2="60000"/>
                        <a14:foregroundMark x1="84667" y1="60278" x2="74667" y2="67639"/>
                        <a14:foregroundMark x1="74667" y1="67639" x2="68734" y2="67329"/>
                        <a14:foregroundMark x1="35038" y1="65521" x2="12372" y2="63815"/>
                        <a14:foregroundMark x1="10334" y1="62024" x2="16667" y2="46944"/>
                        <a14:foregroundMark x1="8333" y1="77083" x2="3889" y2="85139"/>
                        <a14:foregroundMark x1="3889" y1="85139" x2="556" y2="87500"/>
                        <a14:foregroundMark x1="37362" y1="86949" x2="53222" y2="85139"/>
                        <a14:foregroundMark x1="3333" y1="90833" x2="24974" y2="88363"/>
                        <a14:foregroundMark x1="53222" y1="85139" x2="94444" y2="89861"/>
                        <a14:foregroundMark x1="98222" y1="86111" x2="98333" y2="91250"/>
                        <a14:foregroundMark x1="92222" y1="92222" x2="47667" y2="92083"/>
                        <a14:foregroundMark x1="88111" y1="96806" x2="55333" y2="97361"/>
                        <a14:foregroundMark x1="36667" y1="63194" x2="81111" y2="64583"/>
                        <a14:foregroundMark x1="40556" y1="67361" x2="77778" y2="70833"/>
                        <a14:foregroundMark x1="27778" y1="83333" x2="73889" y2="77083"/>
                        <a14:foregroundMark x1="25556" y1="70833" x2="73889" y2="60417"/>
                        <a14:foregroundMark x1="75556" y1="82639" x2="87222" y2="72917"/>
                        <a14:foregroundMark x1="25556" y1="82639" x2="8333" y2="82639"/>
                        <a14:foregroundMark x1="33333" y1="694" x2="79444" y2="2083"/>
                        <a14:foregroundMark x1="30556" y1="6250" x2="86667" y2="6250"/>
                        <a14:backgroundMark x1="90778" y1="11944" x2="91222" y2="15833"/>
                        <a14:backgroundMark x1="9556" y1="45000" x2="9333" y2="47500"/>
                        <a14:backgroundMark x1="9667" y1="61944" x2="9444" y2="64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655" y="1792063"/>
            <a:ext cx="749958" cy="59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cartoon sms">
            <a:extLst>
              <a:ext uri="{FF2B5EF4-FFF2-40B4-BE49-F238E27FC236}">
                <a16:creationId xmlns:a16="http://schemas.microsoft.com/office/drawing/2014/main" id="{25021113-CF7B-471E-9EC1-50DD9C9DC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45" y="1556922"/>
            <a:ext cx="1070248" cy="10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294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Tutor Payment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3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470175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470175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470175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987574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59801" y="2756847"/>
            <a:ext cx="1402807" cy="1232690"/>
            <a:chOff x="803640" y="3362835"/>
            <a:chExt cx="2059657" cy="1232690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would take Stacy’s attendance whenever she reports for work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Attendance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93449" y="2756847"/>
            <a:ext cx="1643691" cy="1417356"/>
            <a:chOff x="803639" y="3362835"/>
            <a:chExt cx="2413332" cy="1417356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3450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On the day of payment, Edwin would login to the Portal to retrieve the amount payable to Stacy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39" y="3362835"/>
              <a:ext cx="24133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 Calculation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072243" y="2756847"/>
            <a:ext cx="1909497" cy="1971353"/>
            <a:chOff x="577938" y="3362835"/>
            <a:chExt cx="2469807" cy="1971353"/>
          </a:xfrm>
        </p:grpSpPr>
        <p:sp>
          <p:nvSpPr>
            <p:cNvPr id="31" name="TextBox 30"/>
            <p:cNvSpPr txBox="1"/>
            <p:nvPr/>
          </p:nvSpPr>
          <p:spPr>
            <a:xfrm>
              <a:off x="577938" y="3579862"/>
              <a:ext cx="246980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would then proceed to generate 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payslip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via the Portal and issue a copy to Stacy. The Financial Report would be updated and payment would be tracked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2512" y="3362835"/>
              <a:ext cx="2276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Payslip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147994"/>
            <a:ext cx="2653342" cy="1076970"/>
            <a:chOff x="803640" y="3362835"/>
            <a:chExt cx="2059657" cy="1076970"/>
          </a:xfrm>
        </p:grpSpPr>
        <p:sp>
          <p:nvSpPr>
            <p:cNvPr id="34" name="TextBox 33"/>
            <p:cNvSpPr txBox="1"/>
            <p:nvPr/>
          </p:nvSpPr>
          <p:spPr>
            <a:xfrm>
              <a:off x="839730" y="3608808"/>
              <a:ext cx="19874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Stacy could also view 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Payslip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details of her payment via the Portal when she logins using her account.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Dashboard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8" name="Picture 2" descr="Image result for boss baby">
            <a:extLst>
              <a:ext uri="{FF2B5EF4-FFF2-40B4-BE49-F238E27FC236}">
                <a16:creationId xmlns:a16="http://schemas.microsoft.com/office/drawing/2014/main" id="{6A2CC508-7713-4A13-A742-68A598FA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650" y="1622697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boss baby female">
            <a:extLst>
              <a:ext uri="{FF2B5EF4-FFF2-40B4-BE49-F238E27FC236}">
                <a16:creationId xmlns:a16="http://schemas.microsoft.com/office/drawing/2014/main" id="{04DDA38E-1141-4D7A-900B-D1B445234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1007692" y="1706264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boss baby">
            <a:extLst>
              <a:ext uri="{FF2B5EF4-FFF2-40B4-BE49-F238E27FC236}">
                <a16:creationId xmlns:a16="http://schemas.microsoft.com/office/drawing/2014/main" id="{AD3DA856-1475-4214-8581-BA2C210A2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787" y="1694383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boss baby female">
            <a:extLst>
              <a:ext uri="{FF2B5EF4-FFF2-40B4-BE49-F238E27FC236}">
                <a16:creationId xmlns:a16="http://schemas.microsoft.com/office/drawing/2014/main" id="{FC952670-FEDA-47D4-BCEB-DA93E640C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6860506" y="1694383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615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Attendance Tracking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4</a:t>
            </a:r>
          </a:p>
        </p:txBody>
      </p:sp>
      <p:sp>
        <p:nvSpPr>
          <p:cNvPr id="4" name="Diamond 3"/>
          <p:cNvSpPr/>
          <p:nvPr/>
        </p:nvSpPr>
        <p:spPr>
          <a:xfrm>
            <a:off x="2037768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4984027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906315" y="2828855"/>
            <a:ext cx="1402807" cy="678692"/>
            <a:chOff x="803640" y="3362835"/>
            <a:chExt cx="2059657" cy="678692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Timmy reports for class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 turns up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40" name="Picture 2" descr="Image result for boss baby female">
            <a:extLst>
              <a:ext uri="{FF2B5EF4-FFF2-40B4-BE49-F238E27FC236}">
                <a16:creationId xmlns:a16="http://schemas.microsoft.com/office/drawing/2014/main" id="{FC952670-FEDA-47D4-BCEB-DA93E640C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5686087" y="1766391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Related image">
            <a:extLst>
              <a:ext uri="{FF2B5EF4-FFF2-40B4-BE49-F238E27FC236}">
                <a16:creationId xmlns:a16="http://schemas.microsoft.com/office/drawing/2014/main" id="{D725283E-A9D4-48F8-89C3-56DA9EC0A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  <a14:backgroundMark x1="72346" y1="7487" x2="77654" y2="54545"/>
                        <a14:backgroundMark x1="81285" y1="63636" x2="73743" y2="90374"/>
                        <a14:backgroundMark x1="27095" y1="69519" x2="22067" y2="2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5" r="22323"/>
          <a:stretch/>
        </p:blipFill>
        <p:spPr bwMode="auto">
          <a:xfrm>
            <a:off x="2126913" y="1793390"/>
            <a:ext cx="858642" cy="7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9ECBF24-637D-48D4-A9F6-91F2DA220D3D}"/>
              </a:ext>
            </a:extLst>
          </p:cNvPr>
          <p:cNvGrpSpPr/>
          <p:nvPr/>
        </p:nvGrpSpPr>
        <p:grpSpPr>
          <a:xfrm>
            <a:off x="5269776" y="3181787"/>
            <a:ext cx="1550704" cy="1417356"/>
            <a:chOff x="803640" y="3362835"/>
            <a:chExt cx="2276805" cy="141735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AA59B0-B1A7-4C1E-BABE-0104F1A14BD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At the start of the class, Stacy logins to the Portal to take the attendance of her students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7B9EB5-4096-49EF-8807-F9D346C7A23B}"/>
                </a:ext>
              </a:extLst>
            </p:cNvPr>
            <p:cNvSpPr txBox="1"/>
            <p:nvPr/>
          </p:nvSpPr>
          <p:spPr>
            <a:xfrm>
              <a:off x="803640" y="3362835"/>
              <a:ext cx="2276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Attendance Taking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56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we?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976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Grades Tracking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5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470175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470175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470175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987574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49339" y="2756847"/>
            <a:ext cx="1633203" cy="1786687"/>
            <a:chOff x="803640" y="3362835"/>
            <a:chExt cx="2059657" cy="1786687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Timmy just had his SA1 in school and received his results. He reports his results to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Stacy for tracking purposes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Examinations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34760" y="2756847"/>
            <a:ext cx="1550704" cy="1602022"/>
            <a:chOff x="803640" y="3362835"/>
            <a:chExt cx="2276805" cy="1602022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2768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Stacy would login to the Portal and access the Grades Tracking functionality and locate Timmy’s grades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276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Locate Student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174671" y="2756847"/>
            <a:ext cx="1682155" cy="863358"/>
            <a:chOff x="577938" y="3362835"/>
            <a:chExt cx="2469807" cy="863358"/>
          </a:xfrm>
        </p:grpSpPr>
        <p:sp>
          <p:nvSpPr>
            <p:cNvPr id="31" name="TextBox 30"/>
            <p:cNvSpPr txBox="1"/>
            <p:nvPr/>
          </p:nvSpPr>
          <p:spPr>
            <a:xfrm>
              <a:off x="577938" y="3579862"/>
              <a:ext cx="24698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Stacy would then update the records of Timmy’s new grades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2512" y="3362835"/>
              <a:ext cx="2276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Update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147994"/>
            <a:ext cx="2653342" cy="892304"/>
            <a:chOff x="803640" y="3362835"/>
            <a:chExt cx="2059657" cy="892304"/>
          </a:xfrm>
        </p:grpSpPr>
        <p:sp>
          <p:nvSpPr>
            <p:cNvPr id="34" name="TextBox 33"/>
            <p:cNvSpPr txBox="1"/>
            <p:nvPr/>
          </p:nvSpPr>
          <p:spPr>
            <a:xfrm>
              <a:off x="839730" y="3608808"/>
              <a:ext cx="19874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new grades would also be reflected in both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Goh’s and Timmy’s dashboard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Dashboard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6" name="Picture 2" descr="Image result for boss baby female">
            <a:extLst>
              <a:ext uri="{FF2B5EF4-FFF2-40B4-BE49-F238E27FC236}">
                <a16:creationId xmlns:a16="http://schemas.microsoft.com/office/drawing/2014/main" id="{04DDA38E-1141-4D7A-900B-D1B445234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2813932" y="1765860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Related image">
            <a:extLst>
              <a:ext uri="{FF2B5EF4-FFF2-40B4-BE49-F238E27FC236}">
                <a16:creationId xmlns:a16="http://schemas.microsoft.com/office/drawing/2014/main" id="{AC2E3CDE-0010-4254-85F7-D9633F625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  <a14:backgroundMark x1="72346" y1="7487" x2="77654" y2="54545"/>
                        <a14:backgroundMark x1="81285" y1="63636" x2="73743" y2="90374"/>
                        <a14:backgroundMark x1="27095" y1="69519" x2="22067" y2="2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5" r="22323"/>
          <a:stretch/>
        </p:blipFill>
        <p:spPr bwMode="auto">
          <a:xfrm>
            <a:off x="936620" y="1690455"/>
            <a:ext cx="858642" cy="7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mage result for boss baby female">
            <a:extLst>
              <a:ext uri="{FF2B5EF4-FFF2-40B4-BE49-F238E27FC236}">
                <a16:creationId xmlns:a16="http://schemas.microsoft.com/office/drawing/2014/main" id="{CF333706-83EF-446F-8F72-9ECA4F9D0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4614488" y="1765860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cartoon macbook">
            <a:extLst>
              <a:ext uri="{FF2B5EF4-FFF2-40B4-BE49-F238E27FC236}">
                <a16:creationId xmlns:a16="http://schemas.microsoft.com/office/drawing/2014/main" id="{71D9EF72-0CA3-4FBD-A855-67A0EC910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9" b="97361" l="556" r="98111">
                        <a14:foregroundMark x1="11111" y1="20417" x2="9889" y2="45139"/>
                        <a14:foregroundMark x1="11000" y1="19722" x2="9889" y2="10139"/>
                        <a14:foregroundMark x1="9889" y1="10139" x2="15222" y2="3194"/>
                        <a14:foregroundMark x1="15222" y1="3194" x2="16556" y2="3056"/>
                        <a14:foregroundMark x1="17778" y1="10972" x2="15444" y2="27778"/>
                        <a14:foregroundMark x1="16889" y1="10833" x2="12556" y2="49028"/>
                        <a14:foregroundMark x1="12556" y1="49028" x2="12556" y2="49028"/>
                        <a14:foregroundMark x1="13889" y1="15694" x2="17333" y2="7500"/>
                        <a14:foregroundMark x1="17333" y1="7500" x2="25333" y2="139"/>
                        <a14:foregroundMark x1="25333" y1="139" x2="25333" y2="139"/>
                        <a14:foregroundMark x1="22333" y1="4167" x2="31444" y2="4722"/>
                        <a14:foregroundMark x1="31444" y1="4722" x2="58000" y2="4583"/>
                        <a14:foregroundMark x1="58000" y1="4583" x2="68000" y2="4722"/>
                        <a14:foregroundMark x1="68000" y1="4722" x2="78000" y2="4028"/>
                        <a14:foregroundMark x1="78000" y1="4028" x2="88981" y2="12263"/>
                        <a14:foregroundMark x1="88379" y1="16010" x2="83556" y2="20833"/>
                        <a14:foregroundMark x1="83556" y1="20833" x2="82444" y2="27639"/>
                        <a14:foregroundMark x1="85556" y1="22778" x2="86556" y2="42639"/>
                        <a14:foregroundMark x1="88444" y1="37778" x2="89333" y2="46111"/>
                        <a14:foregroundMark x1="85667" y1="40972" x2="84778" y2="60000"/>
                        <a14:foregroundMark x1="84667" y1="60278" x2="74667" y2="67639"/>
                        <a14:foregroundMark x1="74667" y1="67639" x2="68734" y2="67329"/>
                        <a14:foregroundMark x1="35038" y1="65521" x2="12372" y2="63815"/>
                        <a14:foregroundMark x1="10334" y1="62024" x2="16667" y2="46944"/>
                        <a14:foregroundMark x1="8333" y1="77083" x2="3889" y2="85139"/>
                        <a14:foregroundMark x1="3889" y1="85139" x2="556" y2="87500"/>
                        <a14:foregroundMark x1="37362" y1="86949" x2="53222" y2="85139"/>
                        <a14:foregroundMark x1="3333" y1="90833" x2="24974" y2="88363"/>
                        <a14:foregroundMark x1="53222" y1="85139" x2="94444" y2="89861"/>
                        <a14:foregroundMark x1="98222" y1="86111" x2="98333" y2="91250"/>
                        <a14:foregroundMark x1="92222" y1="92222" x2="47667" y2="92083"/>
                        <a14:foregroundMark x1="88111" y1="96806" x2="55333" y2="97361"/>
                        <a14:foregroundMark x1="36667" y1="63194" x2="81111" y2="64583"/>
                        <a14:foregroundMark x1="40556" y1="67361" x2="77778" y2="70833"/>
                        <a14:foregroundMark x1="27778" y1="83333" x2="73889" y2="77083"/>
                        <a14:foregroundMark x1="25556" y1="70833" x2="73889" y2="60417"/>
                        <a14:foregroundMark x1="75556" y1="82639" x2="87222" y2="72917"/>
                        <a14:foregroundMark x1="25556" y1="82639" x2="8333" y2="82639"/>
                        <a14:foregroundMark x1="33333" y1="694" x2="79444" y2="2083"/>
                        <a14:foregroundMark x1="30556" y1="6250" x2="86667" y2="6250"/>
                        <a14:backgroundMark x1="90778" y1="11944" x2="91222" y2="15833"/>
                        <a14:backgroundMark x1="9556" y1="45000" x2="9333" y2="47500"/>
                        <a14:backgroundMark x1="9667" y1="61944" x2="9444" y2="64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30" y="1709257"/>
            <a:ext cx="854214" cy="68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993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Why build?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446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Buy or Build?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Why opt for our solution?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438100"/>
              </p:ext>
            </p:extLst>
          </p:nvPr>
        </p:nvGraphicFramePr>
        <p:xfrm>
          <a:off x="505970" y="1018580"/>
          <a:ext cx="8132060" cy="3785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3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Thriving Stones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Management Charts (Financial Performances)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 Data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SMS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Scheduling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Payment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488661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Attendance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0342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Student/Parent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98108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12452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749642"/>
                  </a:ext>
                </a:extLst>
              </a:tr>
              <a:tr h="3158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Reward System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3357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11B2396-6FA5-46BC-BDE3-84267213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47" y="1054636"/>
            <a:ext cx="2016224" cy="432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985C0-B7E7-4312-968D-80D328D9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437" y="1054637"/>
            <a:ext cx="2024594" cy="4320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3C21794-CE86-4C93-B01C-171782A13874}"/>
              </a:ext>
            </a:extLst>
          </p:cNvPr>
          <p:cNvSpPr/>
          <p:nvPr/>
        </p:nvSpPr>
        <p:spPr>
          <a:xfrm>
            <a:off x="3485351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B7C5-9DA7-487D-80B9-9D9AF559F483}"/>
              </a:ext>
            </a:extLst>
          </p:cNvPr>
          <p:cNvSpPr/>
          <p:nvPr/>
        </p:nvSpPr>
        <p:spPr>
          <a:xfrm>
            <a:off x="3485351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55CDB3-6B2A-403A-979F-A910D908BA4B}"/>
              </a:ext>
            </a:extLst>
          </p:cNvPr>
          <p:cNvSpPr/>
          <p:nvPr/>
        </p:nvSpPr>
        <p:spPr>
          <a:xfrm>
            <a:off x="3485351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203CD5-2832-4946-976D-F30CE1D0FA2F}"/>
              </a:ext>
            </a:extLst>
          </p:cNvPr>
          <p:cNvSpPr/>
          <p:nvPr/>
        </p:nvSpPr>
        <p:spPr>
          <a:xfrm>
            <a:off x="3485351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EF96D4-6D78-435D-ABCF-730FCF8DF1BC}"/>
              </a:ext>
            </a:extLst>
          </p:cNvPr>
          <p:cNvSpPr/>
          <p:nvPr/>
        </p:nvSpPr>
        <p:spPr>
          <a:xfrm>
            <a:off x="3485351" y="313207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E85B8-780B-4073-9868-158F944FAF36}"/>
              </a:ext>
            </a:extLst>
          </p:cNvPr>
          <p:cNvSpPr/>
          <p:nvPr/>
        </p:nvSpPr>
        <p:spPr>
          <a:xfrm>
            <a:off x="3485351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0D7A7A-D80F-4142-931B-818B3FE03FC3}"/>
              </a:ext>
            </a:extLst>
          </p:cNvPr>
          <p:cNvSpPr/>
          <p:nvPr/>
        </p:nvSpPr>
        <p:spPr>
          <a:xfrm>
            <a:off x="3485351" y="371083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46CFDB-6D8E-4478-9ED3-E64F6B8DD051}"/>
              </a:ext>
            </a:extLst>
          </p:cNvPr>
          <p:cNvSpPr/>
          <p:nvPr/>
        </p:nvSpPr>
        <p:spPr>
          <a:xfrm>
            <a:off x="3485351" y="398881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5E5F3F-A7F9-4501-9398-4EC2F40A3611}"/>
              </a:ext>
            </a:extLst>
          </p:cNvPr>
          <p:cNvSpPr/>
          <p:nvPr/>
        </p:nvSpPr>
        <p:spPr>
          <a:xfrm>
            <a:off x="3485351" y="429230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853A9E-4DB0-447C-8C09-315F22FF6761}"/>
              </a:ext>
            </a:extLst>
          </p:cNvPr>
          <p:cNvSpPr/>
          <p:nvPr/>
        </p:nvSpPr>
        <p:spPr>
          <a:xfrm>
            <a:off x="5501577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164FF3-2DB0-4815-B150-3629F8089768}"/>
              </a:ext>
            </a:extLst>
          </p:cNvPr>
          <p:cNvSpPr/>
          <p:nvPr/>
        </p:nvSpPr>
        <p:spPr>
          <a:xfrm>
            <a:off x="5501577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27FE3E-9AD5-45DE-B30D-62EF3FD06D07}"/>
              </a:ext>
            </a:extLst>
          </p:cNvPr>
          <p:cNvSpPr/>
          <p:nvPr/>
        </p:nvSpPr>
        <p:spPr>
          <a:xfrm>
            <a:off x="5500220" y="2462665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B0F17D-3456-4824-BE6D-22DE29D2187A}"/>
              </a:ext>
            </a:extLst>
          </p:cNvPr>
          <p:cNvSpPr/>
          <p:nvPr/>
        </p:nvSpPr>
        <p:spPr>
          <a:xfrm>
            <a:off x="5501577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CE4B65-79E6-4365-8CD1-1B0E4E8A9F99}"/>
              </a:ext>
            </a:extLst>
          </p:cNvPr>
          <p:cNvSpPr/>
          <p:nvPr/>
        </p:nvSpPr>
        <p:spPr>
          <a:xfrm>
            <a:off x="5501577" y="313785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172CC4-FBB3-494B-8A2F-8D9DD1BAF19D}"/>
              </a:ext>
            </a:extLst>
          </p:cNvPr>
          <p:cNvSpPr/>
          <p:nvPr/>
        </p:nvSpPr>
        <p:spPr>
          <a:xfrm>
            <a:off x="5501577" y="341871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A7AD1B-9AA9-4A7D-A2ED-9DFE4C6698BA}"/>
              </a:ext>
            </a:extLst>
          </p:cNvPr>
          <p:cNvSpPr/>
          <p:nvPr/>
        </p:nvSpPr>
        <p:spPr>
          <a:xfrm>
            <a:off x="5501577" y="369248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50FBF4-06D1-45C9-8D9C-015087A7DC41}"/>
              </a:ext>
            </a:extLst>
          </p:cNvPr>
          <p:cNvSpPr/>
          <p:nvPr/>
        </p:nvSpPr>
        <p:spPr>
          <a:xfrm>
            <a:off x="5501577" y="398090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8BA922-ACBA-4189-BD50-62DB78E66321}"/>
              </a:ext>
            </a:extLst>
          </p:cNvPr>
          <p:cNvSpPr/>
          <p:nvPr/>
        </p:nvSpPr>
        <p:spPr>
          <a:xfrm>
            <a:off x="5501577" y="426932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34BA62-9986-43E1-B3EC-F966ABC99235}"/>
              </a:ext>
            </a:extLst>
          </p:cNvPr>
          <p:cNvSpPr/>
          <p:nvPr/>
        </p:nvSpPr>
        <p:spPr>
          <a:xfrm>
            <a:off x="5501577" y="458797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733A5A-22D5-43B3-898B-AC19AD455675}"/>
              </a:ext>
            </a:extLst>
          </p:cNvPr>
          <p:cNvSpPr/>
          <p:nvPr/>
        </p:nvSpPr>
        <p:spPr>
          <a:xfrm>
            <a:off x="7589807" y="1666653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437BB3-0638-439D-88B9-124E53047B3B}"/>
              </a:ext>
            </a:extLst>
          </p:cNvPr>
          <p:cNvSpPr/>
          <p:nvPr/>
        </p:nvSpPr>
        <p:spPr>
          <a:xfrm>
            <a:off x="7589807" y="210443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67E2F65-F51C-45E9-AA3E-78F56523E5F4}"/>
              </a:ext>
            </a:extLst>
          </p:cNvPr>
          <p:cNvSpPr/>
          <p:nvPr/>
        </p:nvSpPr>
        <p:spPr>
          <a:xfrm>
            <a:off x="7589807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41C863-EC8D-45D9-9E0B-5DF9252893AB}"/>
              </a:ext>
            </a:extLst>
          </p:cNvPr>
          <p:cNvSpPr/>
          <p:nvPr/>
        </p:nvSpPr>
        <p:spPr>
          <a:xfrm>
            <a:off x="7589807" y="280952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7723D4-2363-4669-BC6C-183816ACE209}"/>
              </a:ext>
            </a:extLst>
          </p:cNvPr>
          <p:cNvSpPr/>
          <p:nvPr/>
        </p:nvSpPr>
        <p:spPr>
          <a:xfrm>
            <a:off x="7589807" y="314161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6783C9-9ABE-4AAE-8F1D-94D76172F6C1}"/>
              </a:ext>
            </a:extLst>
          </p:cNvPr>
          <p:cNvSpPr/>
          <p:nvPr/>
        </p:nvSpPr>
        <p:spPr>
          <a:xfrm>
            <a:off x="7591349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880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Demonstration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User Interfaces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782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3A754F-52D8-42AF-87F6-7D1AA7A21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83" b="5201"/>
          <a:stretch/>
        </p:blipFill>
        <p:spPr>
          <a:xfrm>
            <a:off x="0" y="2605500"/>
            <a:ext cx="4499992" cy="253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0BA507-E9ED-4475-863E-D4ED10F25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32"/>
            <a:ext cx="4499992" cy="259706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The dashboard provides an overview of the various information that is deemed critical to the user. 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Dashboard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tutors and accounts for the tutor to login to the Portal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Tutor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6CEEE28B-8365-4FAC-9973-52F0CC7EFA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3910" y="913894"/>
            <a:ext cx="710208" cy="7102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19B4650-BCF8-4A85-B46E-E40F1B8661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6079" y="3522066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AECD55-6747-4E35-930C-92A00257A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" r="1176" b="6433"/>
          <a:stretch/>
        </p:blipFill>
        <p:spPr>
          <a:xfrm>
            <a:off x="0" y="2605500"/>
            <a:ext cx="4499992" cy="253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E32F49-5CBC-4AA9-875F-622A15313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83" r="1176" b="6433"/>
          <a:stretch/>
        </p:blipFill>
        <p:spPr>
          <a:xfrm>
            <a:off x="0" y="0"/>
            <a:ext cx="4499992" cy="2605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7" name="Rectangle 9"/>
          <p:cNvSpPr/>
          <p:nvPr/>
        </p:nvSpPr>
        <p:spPr>
          <a:xfrm>
            <a:off x="4248259" y="3643293"/>
            <a:ext cx="493985" cy="46241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tutors within the branch and provides option to edit and delete the tutors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Tutor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subjects when the Centre has plans of offering a new subject!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Subject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A0D49D8A-58D3-45B4-B9FF-43D9977C7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6026" y="963525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61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AECD55-6747-4E35-930C-92A00257A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" r="1176" b="6433"/>
          <a:stretch/>
        </p:blipFill>
        <p:spPr>
          <a:xfrm>
            <a:off x="0" y="2605500"/>
            <a:ext cx="4499992" cy="253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E32F49-5CBC-4AA9-875F-622A15313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83" r="1176" b="6433"/>
          <a:stretch/>
        </p:blipFill>
        <p:spPr>
          <a:xfrm>
            <a:off x="0" y="0"/>
            <a:ext cx="4499992" cy="2605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7" name="Rectangle 9"/>
          <p:cNvSpPr/>
          <p:nvPr/>
        </p:nvSpPr>
        <p:spPr>
          <a:xfrm>
            <a:off x="4248259" y="3643293"/>
            <a:ext cx="493985" cy="46241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tutors within the branch and provides option to edit and delete the tutors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Tutor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subjects when the Centre has plans of offering a new subject!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Subject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A0D49D8A-58D3-45B4-B9FF-43D9977C7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6026" y="963525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67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subjects offered by the branch and provides option to edit and delete the subjects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Subject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students when they sign up with the Centre!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Student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4157EF8-4720-413A-9C5A-8C52F680A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99" y="-6657"/>
            <a:ext cx="4512591" cy="2619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169616-8AF7-4090-BBD6-37AFF847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" y="2605501"/>
            <a:ext cx="4489049" cy="253107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C3FAFCD-6A41-4917-BC13-C8800D40A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67" y="3534927"/>
            <a:ext cx="678450" cy="6784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7" name="Rectangle 9"/>
          <p:cNvSpPr/>
          <p:nvPr/>
        </p:nvSpPr>
        <p:spPr>
          <a:xfrm>
            <a:off x="4232021" y="1037791"/>
            <a:ext cx="493985" cy="46241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25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1BA2F6-9733-4A46-96A9-10C2F873C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" y="2605503"/>
            <a:ext cx="4489049" cy="2521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B000ED-72FD-4DAF-AC71-4ED5457EE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" y="16754"/>
            <a:ext cx="4489049" cy="258874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students of the branch and provides option to edit and delete the student’s particulars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Student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branches when the Centre expands their operations!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Branch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7C3FAFCD-6A41-4917-BC13-C8800D40A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67" y="929773"/>
            <a:ext cx="678450" cy="6784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B026B8-61CA-4867-B3AD-0F96D13F7C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0802" y="3467913"/>
            <a:ext cx="796423" cy="79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6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725D14-1CB0-4C4E-9395-10BD5A06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99992" cy="257175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branches owned by the Centre and provides option to edit and delete the branches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Branch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admins for specific branches of the Centre!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Admin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4EB026B8-61CA-4867-B3AD-0F96D13F7C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0562" y="870786"/>
            <a:ext cx="796423" cy="796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F31FF6-7E68-4A97-9031-E0B5B342E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71750"/>
            <a:ext cx="4499992" cy="257951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1FE831E-BCE4-4541-B821-8F169276A2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7665" y="3483392"/>
            <a:ext cx="782216" cy="78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5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 </a:t>
            </a:r>
            <a:r>
              <a:rPr lang="en-SG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r>
              <a:rPr lang="en-SG" b="1" dirty="0">
                <a:solidFill>
                  <a:srgbClr val="EC771B"/>
                </a:solidFill>
                <a:latin typeface="Trebuchet MS" panose="020B0603020202020204" pitchFamily="34" charset="0"/>
              </a:rPr>
              <a:t> Family</a:t>
            </a:r>
            <a:r>
              <a:rPr lang="en-US" altLang="ko-KR" b="1" dirty="0">
                <a:latin typeface="Trebuchet MS" panose="020B0603020202020204" pitchFamily="34" charset="0"/>
              </a:rPr>
              <a:t> 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79712" y="3745823"/>
            <a:ext cx="1764096" cy="603541"/>
            <a:chOff x="3746999" y="3327771"/>
            <a:chExt cx="1617089" cy="603541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Tang Hui Xin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46999" y="3681732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Project Manager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Quality Assurance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81143" y="3745823"/>
            <a:ext cx="1754953" cy="600048"/>
            <a:chOff x="3755380" y="3327771"/>
            <a:chExt cx="1608708" cy="600048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San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55380" y="3681732"/>
              <a:ext cx="13529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Lead Front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25204" y="3745823"/>
            <a:ext cx="1775187" cy="600048"/>
            <a:chOff x="3736832" y="3327771"/>
            <a:chExt cx="1627256" cy="600048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Riana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36832" y="3681732"/>
              <a:ext cx="135296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Lead Back End Developer</a:t>
              </a:r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10D1DA6-2D76-0048-9F8B-3AF3806CFB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" b="1173"/>
          <a:stretch>
            <a:fillRect/>
          </a:stretch>
        </p:blipFill>
        <p:spPr>
          <a:xfrm>
            <a:off x="1044575" y="1258888"/>
            <a:ext cx="1798638" cy="2339975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59537E0-61DD-6542-9AFD-36E10C42E5C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3635375" y="1258888"/>
            <a:ext cx="1800225" cy="2339975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AA797FC-7F7D-944B-A79B-EA5371E438C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11567"/>
          <a:stretch>
            <a:fillRect/>
          </a:stretch>
        </p:blipFill>
        <p:spPr>
          <a:xfrm>
            <a:off x="6300788" y="1258888"/>
            <a:ext cx="1798637" cy="2339975"/>
          </a:xfrm>
        </p:spPr>
      </p:pic>
    </p:spTree>
    <p:extLst>
      <p:ext uri="{BB962C8B-B14F-4D97-AF65-F5344CB8AC3E}">
        <p14:creationId xmlns:p14="http://schemas.microsoft.com/office/powerpoint/2010/main" val="827172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C6E74D-1940-415B-A53B-E8765E1C4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0" y="2571750"/>
            <a:ext cx="4499992" cy="2571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91BBF9-DF01-4BA9-8F52-BD9E3F98D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99992" cy="257175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admins of each branch and provides option to edit and delete the admin information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Admin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registration of classes for new students of the Centre!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Classes Registration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68078D9-E7CA-4C42-B987-F6F12C213D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2129" y="877890"/>
            <a:ext cx="782216" cy="78221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993FC0E-1D97-4030-906B-64F778606C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0662" y="3480612"/>
            <a:ext cx="744540" cy="7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56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Demonstration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Technical Implementation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204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A7F781E-C680-4035-A39A-EC2D42B77923}"/>
              </a:ext>
            </a:extLst>
          </p:cNvPr>
          <p:cNvSpPr/>
          <p:nvPr/>
        </p:nvSpPr>
        <p:spPr>
          <a:xfrm>
            <a:off x="0" y="0"/>
            <a:ext cx="9144000" cy="4587974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494"/>
            <a:ext cx="9144000" cy="38884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F20CEC-56D6-4353-A821-D12831A1BF09}"/>
              </a:ext>
            </a:extLst>
          </p:cNvPr>
          <p:cNvSpPr/>
          <p:nvPr/>
        </p:nvSpPr>
        <p:spPr>
          <a:xfrm>
            <a:off x="-36512" y="201583"/>
            <a:ext cx="30668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EC771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823328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are we using?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702488" y="1275606"/>
            <a:ext cx="1721379" cy="1283038"/>
            <a:chOff x="2551705" y="4211306"/>
            <a:chExt cx="2357003" cy="1283038"/>
          </a:xfrm>
        </p:grpSpPr>
        <p:sp>
          <p:nvSpPr>
            <p:cNvPr id="54" name="TextBox 53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Github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is used primarily for the management and collaboration of our source codes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Collaboration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20259" y="1275606"/>
            <a:ext cx="1721379" cy="1283038"/>
            <a:chOff x="2551705" y="4211306"/>
            <a:chExt cx="2357003" cy="1283038"/>
          </a:xfrm>
        </p:grpSpPr>
        <p:sp>
          <p:nvSpPr>
            <p:cNvPr id="57" name="TextBox 56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Google Sheets is used to manage the Project Schedule and keep track of pending and completed tasks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Schedule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829904" y="1275606"/>
            <a:ext cx="1721379" cy="1467704"/>
            <a:chOff x="2551705" y="4211306"/>
            <a:chExt cx="2357003" cy="1467704"/>
          </a:xfrm>
        </p:grpSpPr>
        <p:sp>
          <p:nvSpPr>
            <p:cNvPr id="60" name="TextBox 59"/>
            <p:cNvSpPr txBox="1"/>
            <p:nvPr/>
          </p:nvSpPr>
          <p:spPr>
            <a:xfrm>
              <a:off x="2551706" y="4478681"/>
              <a:ext cx="2357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Microsoft Excel is the team’s primary tool for keeping track of project related metrics such as Task and Bug Metrics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Metrics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26" name="Picture 2" descr="Image result for github">
            <a:extLst>
              <a:ext uri="{FF2B5EF4-FFF2-40B4-BE49-F238E27FC236}">
                <a16:creationId xmlns:a16="http://schemas.microsoft.com/office/drawing/2014/main" id="{A08569ED-ED20-4C97-84EA-DBF4F6AE2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" t="20601" r="6482" b="24800"/>
          <a:stretch/>
        </p:blipFill>
        <p:spPr bwMode="auto">
          <a:xfrm>
            <a:off x="644882" y="2723251"/>
            <a:ext cx="183659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E4CF698-0BC1-414D-9D20-35A15742E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0" t="8858" r="19760" b="6287"/>
          <a:stretch/>
        </p:blipFill>
        <p:spPr bwMode="auto">
          <a:xfrm>
            <a:off x="3744453" y="2633240"/>
            <a:ext cx="1655093" cy="14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icrosoft excel">
            <a:extLst>
              <a:ext uri="{FF2B5EF4-FFF2-40B4-BE49-F238E27FC236}">
                <a16:creationId xmlns:a16="http://schemas.microsoft.com/office/drawing/2014/main" id="{1353EDED-1FD9-4E42-9D65-D562333BD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60" y="2756961"/>
            <a:ext cx="1572031" cy="15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396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53002" y="4220170"/>
            <a:ext cx="23519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Github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5D588-6F1A-49FE-91D4-813A7E4B4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" r="1176" b="6600"/>
          <a:stretch/>
        </p:blipFill>
        <p:spPr>
          <a:xfrm>
            <a:off x="-1516" y="0"/>
            <a:ext cx="9145516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88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53002" y="4220170"/>
            <a:ext cx="23519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Github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1E7FA-EC59-4184-AD85-1587CA7E8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0" r="1176" b="8001"/>
          <a:stretch/>
        </p:blipFill>
        <p:spPr>
          <a:xfrm>
            <a:off x="0" y="0"/>
            <a:ext cx="9144000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21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-28142" y="4220170"/>
            <a:ext cx="4721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Google Sheets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75E5D-3FF4-46D9-9309-7DFCCAE8E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595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0" y="4220170"/>
            <a:ext cx="19175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Excel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3BF0AB-51BF-4EE5-B8AB-A1B55785B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2"/>
          <a:stretch/>
        </p:blipFill>
        <p:spPr>
          <a:xfrm>
            <a:off x="0" y="0"/>
            <a:ext cx="9144000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536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2068" y="4220170"/>
            <a:ext cx="19175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Excel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FE38C-ECE1-4AF7-A7F6-0055E0793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01"/>
          <a:stretch/>
        </p:blipFill>
        <p:spPr>
          <a:xfrm>
            <a:off x="0" y="0"/>
            <a:ext cx="9144000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15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Project Scope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5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877811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 </a:t>
            </a:r>
            <a:r>
              <a:rPr lang="en-SG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r>
              <a:rPr lang="en-SG" b="1" dirty="0">
                <a:solidFill>
                  <a:srgbClr val="EC771B"/>
                </a:solidFill>
                <a:latin typeface="Trebuchet MS" panose="020B0603020202020204" pitchFamily="34" charset="0"/>
              </a:rPr>
              <a:t> Family</a:t>
            </a:r>
            <a:r>
              <a:rPr lang="en-US" altLang="ko-KR" b="1" dirty="0">
                <a:latin typeface="Trebuchet MS" panose="020B0603020202020204" pitchFamily="34" charset="0"/>
              </a:rPr>
              <a:t> 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43808" y="3745823"/>
            <a:ext cx="1728073" cy="692722"/>
            <a:chOff x="3714087" y="3327771"/>
            <a:chExt cx="1650094" cy="692722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14087" y="3327771"/>
              <a:ext cx="1650094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Loo Wei Hua Shawn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32491" y="3774406"/>
              <a:ext cx="14190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System Designer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Backend Developer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35376" y="3745823"/>
            <a:ext cx="1728668" cy="603541"/>
            <a:chOff x="3713426" y="3327771"/>
            <a:chExt cx="1650662" cy="603541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Yee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13426" y="3681732"/>
              <a:ext cx="1419068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Back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00788" y="3745823"/>
            <a:ext cx="1727596" cy="603541"/>
            <a:chOff x="3714450" y="3327771"/>
            <a:chExt cx="1649638" cy="603541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Zang Yu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14450" y="3681732"/>
              <a:ext cx="1468389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Front End Developer</a:t>
              </a:r>
            </a:p>
          </p:txBody>
        </p:sp>
      </p:grp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B3FE48B-2AD7-C84F-9206-3600A23E29BD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>
            <a:fillRect/>
          </a:stretch>
        </p:blipFill>
        <p:spPr>
          <a:xfrm>
            <a:off x="3635376" y="1258888"/>
            <a:ext cx="1728192" cy="2339975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D6FF0BA-44CA-3549-9A83-C23FAC6236B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" b="1214"/>
          <a:stretch>
            <a:fillRect/>
          </a:stretch>
        </p:blipFill>
        <p:spPr>
          <a:xfrm>
            <a:off x="6300789" y="1258888"/>
            <a:ext cx="1726668" cy="2339975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29CA0AB-9E2E-5F4F-8769-895E35B7FE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1043608" y="1258740"/>
            <a:ext cx="1727976" cy="2340000"/>
          </a:xfrm>
        </p:spPr>
      </p:pic>
    </p:spTree>
    <p:extLst>
      <p:ext uri="{BB962C8B-B14F-4D97-AF65-F5344CB8AC3E}">
        <p14:creationId xmlns:p14="http://schemas.microsoft.com/office/powerpoint/2010/main" val="3173602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Methodology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Project Management</a:t>
            </a:r>
          </a:p>
        </p:txBody>
      </p:sp>
      <p:sp>
        <p:nvSpPr>
          <p:cNvPr id="4" name="Oval 3"/>
          <p:cNvSpPr/>
          <p:nvPr/>
        </p:nvSpPr>
        <p:spPr>
          <a:xfrm>
            <a:off x="4644008" y="227652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11288" y="2276529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567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8839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071233" y="2069238"/>
            <a:ext cx="2932815" cy="1477328"/>
            <a:chOff x="1448989" y="1595280"/>
            <a:chExt cx="3030085" cy="1477328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Requirements Analysis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System Design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Implementation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Testing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Deployment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Maintenance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Iterative Approach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1232" y="2067694"/>
            <a:ext cx="2932815" cy="738664"/>
            <a:chOff x="1448989" y="1595280"/>
            <a:chExt cx="3030085" cy="738664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Each iteration is of a fixed time length of approximately 2 weeks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Time Boxing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1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Single Corner Rounded 31">
            <a:extLst>
              <a:ext uri="{FF2B5EF4-FFF2-40B4-BE49-F238E27FC236}">
                <a16:creationId xmlns:a16="http://schemas.microsoft.com/office/drawing/2014/main" id="{22B27EE1-C4A9-407E-AA80-502122B04B51}"/>
              </a:ext>
            </a:extLst>
          </p:cNvPr>
          <p:cNvSpPr/>
          <p:nvPr/>
        </p:nvSpPr>
        <p:spPr>
          <a:xfrm>
            <a:off x="6372201" y="1203598"/>
            <a:ext cx="1996848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In the Proposal…</a:t>
            </a:r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9F64EE27-E77C-4F31-A575-50AAD4B8BF62}"/>
              </a:ext>
            </a:extLst>
          </p:cNvPr>
          <p:cNvSpPr/>
          <p:nvPr/>
        </p:nvSpPr>
        <p:spPr>
          <a:xfrm>
            <a:off x="4932040" y="1203598"/>
            <a:ext cx="182269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C42F79A7-6561-44CC-BD75-264817260BD3}"/>
              </a:ext>
            </a:extLst>
          </p:cNvPr>
          <p:cNvSpPr/>
          <p:nvPr/>
        </p:nvSpPr>
        <p:spPr>
          <a:xfrm>
            <a:off x="3059832" y="1207116"/>
            <a:ext cx="2132053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59F43C77-08D9-4652-937D-EE2C69F4ED37}"/>
              </a:ext>
            </a:extLst>
          </p:cNvPr>
          <p:cNvSpPr/>
          <p:nvPr/>
        </p:nvSpPr>
        <p:spPr>
          <a:xfrm>
            <a:off x="783038" y="1207116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CC805-EA83-44D7-994E-DB146C8B40E4}"/>
              </a:ext>
            </a:extLst>
          </p:cNvPr>
          <p:cNvSpPr txBox="1"/>
          <p:nvPr/>
        </p:nvSpPr>
        <p:spPr>
          <a:xfrm>
            <a:off x="1677586" y="120359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4742EE-F774-4DEC-8A04-5F9583B7E751}"/>
              </a:ext>
            </a:extLst>
          </p:cNvPr>
          <p:cNvSpPr txBox="1"/>
          <p:nvPr/>
        </p:nvSpPr>
        <p:spPr>
          <a:xfrm>
            <a:off x="3570043" y="1211596"/>
            <a:ext cx="152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264981-1A25-4399-83B7-36849368C693}"/>
              </a:ext>
            </a:extLst>
          </p:cNvPr>
          <p:cNvSpPr txBox="1"/>
          <p:nvPr/>
        </p:nvSpPr>
        <p:spPr>
          <a:xfrm>
            <a:off x="5319613" y="1211596"/>
            <a:ext cx="130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A0978A-E351-42D6-9A2E-C77452A0C956}"/>
              </a:ext>
            </a:extLst>
          </p:cNvPr>
          <p:cNvSpPr txBox="1"/>
          <p:nvPr/>
        </p:nvSpPr>
        <p:spPr>
          <a:xfrm>
            <a:off x="6898748" y="1185232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D2284-F01D-4AAB-AB72-CE2931759DED}"/>
              </a:ext>
            </a:extLst>
          </p:cNvPr>
          <p:cNvSpPr txBox="1"/>
          <p:nvPr/>
        </p:nvSpPr>
        <p:spPr>
          <a:xfrm>
            <a:off x="780056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A62F33-C7E2-485B-B703-F9ABFD459773}"/>
              </a:ext>
            </a:extLst>
          </p:cNvPr>
          <p:cNvSpPr txBox="1"/>
          <p:nvPr/>
        </p:nvSpPr>
        <p:spPr>
          <a:xfrm>
            <a:off x="1889442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7794E4-33ED-4BFF-90E1-09485D30A91C}"/>
              </a:ext>
            </a:extLst>
          </p:cNvPr>
          <p:cNvSpPr txBox="1"/>
          <p:nvPr/>
        </p:nvSpPr>
        <p:spPr>
          <a:xfrm>
            <a:off x="783038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2F3BF7-A157-415E-AEEA-4781EB7DCCFE}"/>
              </a:ext>
            </a:extLst>
          </p:cNvPr>
          <p:cNvSpPr txBox="1"/>
          <p:nvPr/>
        </p:nvSpPr>
        <p:spPr>
          <a:xfrm>
            <a:off x="2012525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95194E-420B-4F1A-965B-71F8DAAF0CAC}"/>
              </a:ext>
            </a:extLst>
          </p:cNvPr>
          <p:cNvSpPr txBox="1"/>
          <p:nvPr/>
        </p:nvSpPr>
        <p:spPr>
          <a:xfrm>
            <a:off x="774951" y="265305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56559F-CD25-43EC-B726-DE350CE05237}"/>
              </a:ext>
            </a:extLst>
          </p:cNvPr>
          <p:cNvSpPr txBox="1"/>
          <p:nvPr/>
        </p:nvSpPr>
        <p:spPr>
          <a:xfrm>
            <a:off x="3596304" y="150770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4BE14F-FDE2-4115-B3CB-1FECED1F9372}"/>
              </a:ext>
            </a:extLst>
          </p:cNvPr>
          <p:cNvSpPr txBox="1"/>
          <p:nvPr/>
        </p:nvSpPr>
        <p:spPr>
          <a:xfrm>
            <a:off x="3596304" y="216575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Classes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Upcoming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Assignments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Push Notifications for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upcoming classes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EE122A-A0F5-43AF-8ECA-5A505E8527FE}"/>
              </a:ext>
            </a:extLst>
          </p:cNvPr>
          <p:cNvSpPr txBox="1"/>
          <p:nvPr/>
        </p:nvSpPr>
        <p:spPr>
          <a:xfrm>
            <a:off x="3564913" y="2803218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Students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Reminder for Attendance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Taking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991750-5FA0-4716-96F3-3118B71BB939}"/>
              </a:ext>
            </a:extLst>
          </p:cNvPr>
          <p:cNvSpPr txBox="1"/>
          <p:nvPr/>
        </p:nvSpPr>
        <p:spPr>
          <a:xfrm>
            <a:off x="5191109" y="1504187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2725CE-4366-4DC6-9233-8DF29C64FA65}"/>
              </a:ext>
            </a:extLst>
          </p:cNvPr>
          <p:cNvSpPr txBox="1"/>
          <p:nvPr/>
        </p:nvSpPr>
        <p:spPr>
          <a:xfrm>
            <a:off x="5191109" y="1936389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2EFC99-E0C8-493A-A299-C5DC0F0EF69B}"/>
              </a:ext>
            </a:extLst>
          </p:cNvPr>
          <p:cNvSpPr txBox="1"/>
          <p:nvPr/>
        </p:nvSpPr>
        <p:spPr>
          <a:xfrm>
            <a:off x="6833046" y="1765817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71B28E-F6DA-45C5-B295-F69D06D7C9CA}"/>
              </a:ext>
            </a:extLst>
          </p:cNvPr>
          <p:cNvSpPr txBox="1"/>
          <p:nvPr/>
        </p:nvSpPr>
        <p:spPr>
          <a:xfrm>
            <a:off x="6833046" y="2416827"/>
            <a:ext cx="1642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</p:txBody>
      </p:sp>
    </p:spTree>
    <p:extLst>
      <p:ext uri="{BB962C8B-B14F-4D97-AF65-F5344CB8AC3E}">
        <p14:creationId xmlns:p14="http://schemas.microsoft.com/office/powerpoint/2010/main" val="1189390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Current</a:t>
            </a:r>
          </a:p>
        </p:txBody>
      </p:sp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148064" y="1208752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095836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703020202090204" pitchFamily="34" charset="0"/>
            </a:endParaRP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1043608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014962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1117432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226818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1120414" y="206923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349901" y="206923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1112327" y="2654013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AE9C3E-7EE0-4C3A-86F1-7F83C8CE0180}"/>
              </a:ext>
            </a:extLst>
          </p:cNvPr>
          <p:cNvSpPr txBox="1"/>
          <p:nvPr/>
        </p:nvSpPr>
        <p:spPr>
          <a:xfrm>
            <a:off x="2226818" y="2654013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Expenses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226817" y="3213892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4078537" y="1208752"/>
            <a:ext cx="13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5885270" y="1228090"/>
            <a:ext cx="206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3913454" y="150538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3913454" y="1937583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1109165" y="3701721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5885270" y="158306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5885270" y="2234070"/>
            <a:ext cx="1642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70D50-422F-4CAE-B317-38E5D66C70F8}"/>
              </a:ext>
            </a:extLst>
          </p:cNvPr>
          <p:cNvSpPr/>
          <p:nvPr/>
        </p:nvSpPr>
        <p:spPr>
          <a:xfrm>
            <a:off x="3898584" y="2566013"/>
            <a:ext cx="1810674" cy="584775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3916036" y="2555244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70302020209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Reading of reward points</a:t>
            </a:r>
          </a:p>
        </p:txBody>
      </p:sp>
    </p:spTree>
    <p:extLst>
      <p:ext uri="{BB962C8B-B14F-4D97-AF65-F5344CB8AC3E}">
        <p14:creationId xmlns:p14="http://schemas.microsoft.com/office/powerpoint/2010/main" val="2109114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Progress</a:t>
            </a:r>
          </a:p>
        </p:txBody>
      </p:sp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148064" y="1208752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095836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703020202090204" pitchFamily="34" charset="0"/>
            </a:endParaRP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1043608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014962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1112327" y="2654013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AE9C3E-7EE0-4C3A-86F1-7F83C8CE0180}"/>
              </a:ext>
            </a:extLst>
          </p:cNvPr>
          <p:cNvSpPr txBox="1"/>
          <p:nvPr/>
        </p:nvSpPr>
        <p:spPr>
          <a:xfrm>
            <a:off x="2226818" y="2654013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Expenses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226817" y="3213892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4078537" y="1208752"/>
            <a:ext cx="13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5885270" y="1228090"/>
            <a:ext cx="206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3913454" y="150538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1109165" y="3701721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70D50-422F-4CAE-B317-38E5D66C70F8}"/>
              </a:ext>
            </a:extLst>
          </p:cNvPr>
          <p:cNvSpPr/>
          <p:nvPr/>
        </p:nvSpPr>
        <p:spPr>
          <a:xfrm>
            <a:off x="1155409" y="1529179"/>
            <a:ext cx="2199193" cy="5349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3916036" y="2555244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70302020209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Reading of reward points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226818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1117432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EC4B5C-277B-4603-A2FE-6CF1FADB55DC}"/>
              </a:ext>
            </a:extLst>
          </p:cNvPr>
          <p:cNvSpPr/>
          <p:nvPr/>
        </p:nvSpPr>
        <p:spPr>
          <a:xfrm>
            <a:off x="1155409" y="2075588"/>
            <a:ext cx="1256351" cy="5483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1120414" y="206923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3CB590-1FE6-4C85-B519-908DA5896821}"/>
              </a:ext>
            </a:extLst>
          </p:cNvPr>
          <p:cNvSpPr/>
          <p:nvPr/>
        </p:nvSpPr>
        <p:spPr>
          <a:xfrm>
            <a:off x="3985125" y="1947484"/>
            <a:ext cx="1256351" cy="5483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3913454" y="1937583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E85194-734C-45C7-AB50-62613625F2D3}"/>
              </a:ext>
            </a:extLst>
          </p:cNvPr>
          <p:cNvSpPr/>
          <p:nvPr/>
        </p:nvSpPr>
        <p:spPr>
          <a:xfrm>
            <a:off x="2430366" y="2075588"/>
            <a:ext cx="1256351" cy="5483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349901" y="206923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3FEB66-2A62-4DA8-9F04-7D5FDD30AEDD}"/>
              </a:ext>
            </a:extLst>
          </p:cNvPr>
          <p:cNvSpPr/>
          <p:nvPr/>
        </p:nvSpPr>
        <p:spPr>
          <a:xfrm>
            <a:off x="5958940" y="3129240"/>
            <a:ext cx="1642409" cy="4282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5885270" y="2234070"/>
            <a:ext cx="1855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Segmentation By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CDA9E1-284E-4DFF-8327-41191126E1CA}"/>
              </a:ext>
            </a:extLst>
          </p:cNvPr>
          <p:cNvSpPr/>
          <p:nvPr/>
        </p:nvSpPr>
        <p:spPr>
          <a:xfrm>
            <a:off x="5958940" y="1779662"/>
            <a:ext cx="1133340" cy="2054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5885270" y="158306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</p:spTree>
    <p:extLst>
      <p:ext uri="{BB962C8B-B14F-4D97-AF65-F5344CB8AC3E}">
        <p14:creationId xmlns:p14="http://schemas.microsoft.com/office/powerpoint/2010/main" val="2715425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Project Schedule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03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Proposed Schedule</a:t>
            </a:r>
          </a:p>
        </p:txBody>
      </p:sp>
      <p:pic>
        <p:nvPicPr>
          <p:cNvPr id="2050" name="Picture 2" descr="Timeline">
            <a:extLst>
              <a:ext uri="{FF2B5EF4-FFF2-40B4-BE49-F238E27FC236}">
                <a16:creationId xmlns:a16="http://schemas.microsoft.com/office/drawing/2014/main" id="{8D922CB6-EBC2-4252-8DDF-B7B6728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598"/>
            <a:ext cx="7488832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886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How the project is progressing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836712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816967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824446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311667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Requirements Gathering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Technical Research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Logo Design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Roles Assignment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Proposal Preparation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291693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Design ER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Use Case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Draft Sequence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Database Setup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283718"/>
            <a:ext cx="1944211" cy="26338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Login/Logout (Web, App)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 (Web, App)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Users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UI Design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283718"/>
            <a:ext cx="2019019" cy="22322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Mass Uploading of Tutors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Schedule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ConnectionManager</a:t>
            </a:r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Proposal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20 Jun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28 Jul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4" name="Scroll: Horizontal 133">
            <a:extLst>
              <a:ext uri="{FF2B5EF4-FFF2-40B4-BE49-F238E27FC236}">
                <a16:creationId xmlns:a16="http://schemas.microsoft.com/office/drawing/2014/main" id="{86BE94B0-276A-46E9-9A09-794CE6E4EF5C}"/>
              </a:ext>
            </a:extLst>
          </p:cNvPr>
          <p:cNvSpPr/>
          <p:nvPr/>
        </p:nvSpPr>
        <p:spPr>
          <a:xfrm>
            <a:off x="6516216" y="530704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Supervisor Meeting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27 Jul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314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How the project is progressing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836712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816967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824446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311666"/>
            <a:ext cx="1872175" cy="24923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 Authentication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Admin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Branch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Verification emails when accounts are created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Registration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Student Mass Update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Schedule CRUD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291692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Reports</a:t>
            </a:r>
          </a:p>
          <a:p>
            <a:endParaRPr lang="en-US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Reports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283718"/>
            <a:ext cx="1944211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Calculations (Expenses,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Profits, Revenue)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to CSV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Viewing of Report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283718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Push Notifications for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Attendance Taking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(CSV)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17 Aug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2337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How the project is progressing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2484783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2468015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2468015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2468015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2465038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8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2472517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9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4" y="2479996"/>
            <a:ext cx="68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3" y="2479996"/>
            <a:ext cx="652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959738"/>
            <a:ext cx="1872175" cy="15562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Attendace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before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 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for late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953245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Preparation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 err="1">
                <a:solidFill>
                  <a:srgbClr val="EC771B"/>
                </a:solidFill>
                <a:latin typeface="Trebuchet MS" panose="020B0603020202020204" pitchFamily="34" charset="0"/>
              </a:rPr>
              <a:t>Payslips</a:t>
            </a: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to Tutors (PDF)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Invoices to Parents (PDF)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Payment Tracking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931788"/>
            <a:ext cx="1944211" cy="12376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Overview of Financial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Overdue Payments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Information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931789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UI Enhancement</a:t>
            </a:r>
          </a:p>
          <a:p>
            <a:endParaRPr lang="en-US" sz="9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81545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Mid Term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4 Oct – 10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81545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Final Presentation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19 Nov – 27 Nov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258AC9CB-D26E-4FA2-AE1A-E63C37B8CD2F}"/>
              </a:ext>
            </a:extLst>
          </p:cNvPr>
          <p:cNvSpPr/>
          <p:nvPr/>
        </p:nvSpPr>
        <p:spPr>
          <a:xfrm>
            <a:off x="825775" y="116088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Scroll: Horizontal 18">
            <a:extLst>
              <a:ext uri="{FF2B5EF4-FFF2-40B4-BE49-F238E27FC236}">
                <a16:creationId xmlns:a16="http://schemas.microsoft.com/office/drawing/2014/main" id="{47D35027-34A7-48D5-B235-978D76E3E6AE}"/>
              </a:ext>
            </a:extLst>
          </p:cNvPr>
          <p:cNvSpPr/>
          <p:nvPr/>
        </p:nvSpPr>
        <p:spPr>
          <a:xfrm>
            <a:off x="4572000" y="181545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29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Scroll: Horizontal 19">
            <a:extLst>
              <a:ext uri="{FF2B5EF4-FFF2-40B4-BE49-F238E27FC236}">
                <a16:creationId xmlns:a16="http://schemas.microsoft.com/office/drawing/2014/main" id="{C96567E7-D84F-4105-A24F-6453C07E01B2}"/>
              </a:ext>
            </a:extLst>
          </p:cNvPr>
          <p:cNvSpPr/>
          <p:nvPr/>
        </p:nvSpPr>
        <p:spPr>
          <a:xfrm>
            <a:off x="4572000" y="1215647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2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Maiandra GD" panose="020E0502030308020204" pitchFamily="34" charset="0"/>
              </a:rPr>
              <a:t>Project Plan</a:t>
            </a:r>
            <a:endParaRPr lang="ko-KR" altLang="en-US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Risks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234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involved?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332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Client Management 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7544" y="1275606"/>
            <a:ext cx="4102598" cy="738664"/>
            <a:chOff x="1448989" y="1595280"/>
            <a:chExt cx="3028713" cy="738664"/>
          </a:xfrm>
        </p:grpSpPr>
        <p:sp>
          <p:nvSpPr>
            <p:cNvPr id="7" name="TextBox 6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200" dirty="0">
                  <a:latin typeface="Trebuchet MS" panose="020B0603020202020204" pitchFamily="34" charset="0"/>
                </a:rPr>
                <a:t>Miscommunication of project requirements between the team and the client.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Risk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2067694"/>
            <a:ext cx="3960440" cy="923330"/>
            <a:chOff x="1448989" y="1595280"/>
            <a:chExt cx="2923766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1454023" y="1872279"/>
              <a:ext cx="2918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Product might not match client’s needs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Time would be spent on reconstructing product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Delay in project progress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Consequence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3003798"/>
            <a:ext cx="4102598" cy="907652"/>
            <a:chOff x="1448989" y="1610958"/>
            <a:chExt cx="3028713" cy="907652"/>
          </a:xfrm>
        </p:grpSpPr>
        <p:sp>
          <p:nvSpPr>
            <p:cNvPr id="13" name="TextBox 12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Likelihood: High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Impact: Medium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Level: 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8989" y="1610958"/>
              <a:ext cx="154162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Impact Level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544" y="3951528"/>
            <a:ext cx="4102598" cy="923330"/>
            <a:chOff x="1448989" y="1595280"/>
            <a:chExt cx="3028713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Frequent User Testing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Involves the client throughout the project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Receive constant feedback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Mitigation Plan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582011D-BF40-43F0-8CCE-00DCA94BC4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4" b="41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176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Technical 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7544" y="1154804"/>
            <a:ext cx="4102598" cy="738664"/>
            <a:chOff x="1448989" y="1595280"/>
            <a:chExt cx="3028713" cy="738664"/>
          </a:xfrm>
        </p:grpSpPr>
        <p:sp>
          <p:nvSpPr>
            <p:cNvPr id="7" name="TextBox 6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200" dirty="0">
                  <a:latin typeface="Trebuchet MS" panose="020B0603020202020204" pitchFamily="34" charset="0"/>
                </a:rPr>
                <a:t>The team might not be used to the new development </a:t>
              </a:r>
            </a:p>
            <a:p>
              <a:r>
                <a:rPr lang="en-SG" sz="1200" dirty="0">
                  <a:latin typeface="Trebuchet MS" panose="020B0603020202020204" pitchFamily="34" charset="0"/>
                </a:rPr>
                <a:t>environment and languages implemented for the system.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Risk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1946892"/>
            <a:ext cx="3960440" cy="923330"/>
            <a:chOff x="1448989" y="1595280"/>
            <a:chExt cx="2923766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1454023" y="1872279"/>
              <a:ext cx="2918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More time required to complete a functionality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Significant delay in project progress considering the scale of our scope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Consequence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2882996"/>
            <a:ext cx="4102598" cy="907652"/>
            <a:chOff x="1448989" y="1610958"/>
            <a:chExt cx="3028713" cy="907652"/>
          </a:xfrm>
        </p:grpSpPr>
        <p:sp>
          <p:nvSpPr>
            <p:cNvPr id="13" name="TextBox 12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Likelihood: High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Impact: Low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Level: B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8989" y="1610958"/>
              <a:ext cx="154162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Impact Level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544" y="3830726"/>
            <a:ext cx="4102598" cy="1477328"/>
            <a:chOff x="1448989" y="1595280"/>
            <a:chExt cx="3028713" cy="1477328"/>
          </a:xfrm>
        </p:grpSpPr>
        <p:sp>
          <p:nvSpPr>
            <p:cNvPr id="16" name="TextBox 15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Finalise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system architecture before start of project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Have a more experienced member working on the same functionality with the other member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Familiarize ourselves with the technical tools before development starts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Mitigation Plan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366A6D-6882-42C8-8603-070C75BE2ED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3074" name="Picture 2" descr="Image result for boss baby team">
            <a:extLst>
              <a:ext uri="{FF2B5EF4-FFF2-40B4-BE49-F238E27FC236}">
                <a16:creationId xmlns:a16="http://schemas.microsoft.com/office/drawing/2014/main" id="{EDE5942E-8A0E-4893-A07A-C2F002579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t="12201" b="8000"/>
          <a:stretch/>
        </p:blipFill>
        <p:spPr bwMode="auto">
          <a:xfrm>
            <a:off x="4919573" y="1239550"/>
            <a:ext cx="3743959" cy="343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5114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Project Management 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7544" y="1154804"/>
            <a:ext cx="4102598" cy="738664"/>
            <a:chOff x="1448989" y="1595280"/>
            <a:chExt cx="3028713" cy="738664"/>
          </a:xfrm>
        </p:grpSpPr>
        <p:sp>
          <p:nvSpPr>
            <p:cNvPr id="7" name="TextBox 6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</a:t>
              </a:r>
              <a:r>
                <a:rPr lang="en-SG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ontinuously</a:t>
              </a:r>
              <a:r>
                <a:rPr lang="en-SG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changing client requirements and hence inflating scope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Risk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1946892"/>
            <a:ext cx="3960440" cy="923330"/>
            <a:chOff x="1448989" y="1595280"/>
            <a:chExt cx="2923766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1454023" y="1872279"/>
              <a:ext cx="2918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Need to reconstruct completed functions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Significant delay in progress 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Difficulty in completing project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Consequence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2882996"/>
            <a:ext cx="4102598" cy="907652"/>
            <a:chOff x="1448989" y="1610958"/>
            <a:chExt cx="3028713" cy="907652"/>
          </a:xfrm>
        </p:grpSpPr>
        <p:sp>
          <p:nvSpPr>
            <p:cNvPr id="13" name="TextBox 12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Likelihood: High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Impact: High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Level: 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8989" y="1610958"/>
              <a:ext cx="154162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Impact Level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544" y="3830726"/>
            <a:ext cx="4102598" cy="1477328"/>
            <a:chOff x="1448989" y="1595280"/>
            <a:chExt cx="3028713" cy="1477328"/>
          </a:xfrm>
        </p:grpSpPr>
        <p:sp>
          <p:nvSpPr>
            <p:cNvPr id="16" name="TextBox 15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Lay out the detailed project schedule to get a view of the capacity the team is working at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Have the client understand that we could not possibly include all requests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Prioritise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complete important functions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Mitigation Plan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366A6D-6882-42C8-8603-070C75BE2ED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3074" name="Picture 2" descr="Image result for boss baby team">
            <a:extLst>
              <a:ext uri="{FF2B5EF4-FFF2-40B4-BE49-F238E27FC236}">
                <a16:creationId xmlns:a16="http://schemas.microsoft.com/office/drawing/2014/main" id="{EDE5942E-8A0E-4893-A07A-C2F002579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t="12201" b="8000"/>
          <a:stretch/>
        </p:blipFill>
        <p:spPr bwMode="auto">
          <a:xfrm>
            <a:off x="4919573" y="1239550"/>
            <a:ext cx="3743959" cy="343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6198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Metrics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966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Task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do the metrics mean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60976"/>
              </p:ext>
            </p:extLst>
          </p:nvPr>
        </p:nvGraphicFramePr>
        <p:xfrm>
          <a:off x="490021" y="1001308"/>
          <a:ext cx="8163958" cy="36913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Score (%)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Action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TM &lt; 50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Immediately inform supervisor about the slip within 24 hours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same mitigation as the category 50 &lt; TM &lt;= 90 &amp; seriously consider dropping tasks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50 &lt; TM &lt;= 90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Re-estimate tasks for future iterations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Deduct # of days behind schedule from buffer days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Decide functionalities to drop if there are no more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90 &lt; TM &lt;= 110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Estimates are fairly accurate and we are roughly on track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Add/Deduct # of days behind schedule from buffer days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Decide functionalities to drop if there are no more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110 &lt; TM &lt;= 150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Gross overestimated the effort required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Re-estimate tasks for future iterations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Add number of days gained to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150 &lt; TM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Immediately inform supervisor about the slip within 24 hours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same mitigation as the category 110 &lt; TM &lt;= 150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998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288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Task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Current Task Metrics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167194407"/>
              </p:ext>
            </p:extLst>
          </p:nvPr>
        </p:nvGraphicFramePr>
        <p:xfrm>
          <a:off x="539999" y="1115221"/>
          <a:ext cx="8136457" cy="2608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17EDCDD-4489-4D9C-8D25-B6C1C7BD91A6}"/>
              </a:ext>
            </a:extLst>
          </p:cNvPr>
          <p:cNvSpPr/>
          <p:nvPr/>
        </p:nvSpPr>
        <p:spPr>
          <a:xfrm>
            <a:off x="1004325" y="3920738"/>
            <a:ext cx="71353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3"/>
                </a:solidFill>
                <a:latin typeface="Trebuchet MS" panose="020B0603020202020204" pitchFamily="34" charset="0"/>
              </a:rPr>
              <a:t>Task Metrics = Actual Tasks/Planned Tasks</a:t>
            </a:r>
          </a:p>
        </p:txBody>
      </p:sp>
    </p:spTree>
    <p:extLst>
      <p:ext uri="{BB962C8B-B14F-4D97-AF65-F5344CB8AC3E}">
        <p14:creationId xmlns:p14="http://schemas.microsoft.com/office/powerpoint/2010/main" val="19296235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Bug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do the metrics mean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254519"/>
              </p:ext>
            </p:extLst>
          </p:nvPr>
        </p:nvGraphicFramePr>
        <p:xfrm>
          <a:off x="490021" y="1001308"/>
          <a:ext cx="8163958" cy="167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3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Severity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Low (1 point)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Unimportant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Typo error or small user interface alignment error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 (5 points)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System runs, however, small non critical functionalities are not working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Critical (10 points)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System down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Bugs need to be fixed before we can continue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8963F6-288B-4004-A596-EC93E792A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592143"/>
              </p:ext>
            </p:extLst>
          </p:nvPr>
        </p:nvGraphicFramePr>
        <p:xfrm>
          <a:off x="490021" y="2787774"/>
          <a:ext cx="8163958" cy="15446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in Iteration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Action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&lt;= 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Fix during buffer time only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5 &lt; Points &lt; 10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planned debugging time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&gt;= 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Stop current development and resolve the bug immediately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Project Manager to reschedule the 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252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Bug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Current Bug Metrics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390316821"/>
              </p:ext>
            </p:extLst>
          </p:nvPr>
        </p:nvGraphicFramePr>
        <p:xfrm>
          <a:off x="539999" y="1115221"/>
          <a:ext cx="8208465" cy="2752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03DBFDDA-D5B0-47FA-B2AA-067836AD5530}"/>
              </a:ext>
            </a:extLst>
          </p:cNvPr>
          <p:cNvSpPr/>
          <p:nvPr/>
        </p:nvSpPr>
        <p:spPr>
          <a:xfrm>
            <a:off x="962294" y="3939902"/>
            <a:ext cx="72194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accent3"/>
                </a:solidFill>
                <a:latin typeface="Trebuchet MS" panose="020B0603020202020204" pitchFamily="34" charset="0"/>
              </a:rPr>
              <a:t>Points = 1 x num(low) + 5 x num(high) + 10 x num(critical)</a:t>
            </a:r>
          </a:p>
        </p:txBody>
      </p:sp>
    </p:spTree>
    <p:extLst>
      <p:ext uri="{BB962C8B-B14F-4D97-AF65-F5344CB8AC3E}">
        <p14:creationId xmlns:p14="http://schemas.microsoft.com/office/powerpoint/2010/main" val="2082312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User Testing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9157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3"/>
                </a:solidFill>
                <a:latin typeface="Trebuchet MS" panose="020B0603020202020204" pitchFamily="34" charset="0"/>
              </a:rPr>
              <a:t>User Testing Plan</a:t>
            </a:r>
            <a:endParaRPr lang="ko-KR" altLang="en-US" dirty="0">
              <a:solidFill>
                <a:schemeClr val="accent3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Presenting our product to our client for the first time!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89402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Rounded Rectangle 10"/>
          <p:cNvSpPr/>
          <p:nvPr/>
        </p:nvSpPr>
        <p:spPr>
          <a:xfrm>
            <a:off x="4843727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Rounded Rectangle 10"/>
          <p:cNvSpPr/>
          <p:nvPr/>
        </p:nvSpPr>
        <p:spPr>
          <a:xfrm flipH="1">
            <a:off x="192104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Rounded Rectangle 10"/>
          <p:cNvSpPr/>
          <p:nvPr/>
        </p:nvSpPr>
        <p:spPr>
          <a:xfrm flipH="1">
            <a:off x="3275856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11561" y="1211764"/>
            <a:ext cx="2446274" cy="1252954"/>
            <a:chOff x="6888776" y="2084114"/>
            <a:chExt cx="1649930" cy="1252954"/>
          </a:xfrm>
        </p:grpSpPr>
        <p:sp>
          <p:nvSpPr>
            <p:cNvPr id="20" name="TextBox 19"/>
            <p:cNvSpPr txBox="1"/>
            <p:nvPr/>
          </p:nvSpPr>
          <p:spPr>
            <a:xfrm>
              <a:off x="6888776" y="2321405"/>
              <a:ext cx="164993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Stepping Stones Learning Centre</a:t>
              </a:r>
            </a:p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Bukit Panjang Branch</a:t>
              </a:r>
            </a:p>
            <a:p>
              <a:pPr algn="r"/>
              <a:r>
                <a:rPr lang="en-SG" sz="1200" dirty="0" err="1">
                  <a:latin typeface="Trebuchet MS" panose="020B0603020202020204" pitchFamily="34" charset="0"/>
                </a:rPr>
                <a:t>Blk</a:t>
              </a:r>
              <a:r>
                <a:rPr lang="en-SG" sz="1200" dirty="0">
                  <a:latin typeface="Trebuchet MS" panose="020B0603020202020204" pitchFamily="34" charset="0"/>
                </a:rPr>
                <a:t> 258 Bukit Panjang Ring Road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#01-52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Singapore 670258</a:t>
              </a:r>
              <a:endParaRPr lang="ko-KR" altLang="en-US" sz="1200" dirty="0"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83044" y="2084114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Location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56872" y="3446635"/>
            <a:ext cx="2887128" cy="1119029"/>
            <a:chOff x="5593168" y="2537429"/>
            <a:chExt cx="1455662" cy="1119029"/>
          </a:xfrm>
        </p:grpSpPr>
        <p:sp>
          <p:nvSpPr>
            <p:cNvPr id="23" name="TextBox 22"/>
            <p:cNvSpPr txBox="1"/>
            <p:nvPr/>
          </p:nvSpPr>
          <p:spPr>
            <a:xfrm>
              <a:off x="5599064" y="2825461"/>
              <a:ext cx="14497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Gather feedback regarding UI Design &amp; Navigation Flow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Gauge user’s comfortability with UI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Improve Portal based on feedbacks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93168" y="2537429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Objectives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280" y="3435846"/>
            <a:ext cx="2162404" cy="756304"/>
            <a:chOff x="2190867" y="1423766"/>
            <a:chExt cx="1455662" cy="756304"/>
          </a:xfrm>
        </p:grpSpPr>
        <p:sp>
          <p:nvSpPr>
            <p:cNvPr id="26" name="TextBox 25"/>
            <p:cNvSpPr txBox="1"/>
            <p:nvPr/>
          </p:nvSpPr>
          <p:spPr>
            <a:xfrm>
              <a:off x="2196763" y="1718405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28 July 2018, Saturday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2:30 pm – 3:30pm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90867" y="1423766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Time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94022" y="1266386"/>
            <a:ext cx="2232248" cy="756304"/>
            <a:chOff x="683645" y="1927822"/>
            <a:chExt cx="1455662" cy="756304"/>
          </a:xfrm>
        </p:grpSpPr>
        <p:sp>
          <p:nvSpPr>
            <p:cNvPr id="29" name="TextBox 28"/>
            <p:cNvSpPr txBox="1"/>
            <p:nvPr/>
          </p:nvSpPr>
          <p:spPr>
            <a:xfrm>
              <a:off x="689541" y="2222461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Adam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&amp;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Ben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3645" y="1927822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Number of Participants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4DB8346-AE3F-4A64-A155-7A5E9E0EB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3085" y="2562202"/>
            <a:ext cx="624346" cy="62434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A408F91-579A-49FF-8EAE-CEDC0D148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5588" y="1429424"/>
            <a:ext cx="472943" cy="47294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4B19350-861C-4DDE-8D0D-EBEE150FA6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2102" y="1386709"/>
            <a:ext cx="515658" cy="51565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219F6ED-2409-4928-B5EA-3DF64AC57A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1196" y="2609048"/>
            <a:ext cx="574083" cy="5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13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34695"/>
            <a:ext cx="9144001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Stakeholders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95292" y="698613"/>
            <a:ext cx="976709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involved?</a:t>
            </a:r>
          </a:p>
        </p:txBody>
      </p:sp>
      <p:pic>
        <p:nvPicPr>
          <p:cNvPr id="1026" name="Picture 2" descr="http://www.steppingstoneslc.com.sg/assets/images/logo/Stepping%20Stones%20Logo%20(Cropped).jpg">
            <a:extLst>
              <a:ext uri="{FF2B5EF4-FFF2-40B4-BE49-F238E27FC236}">
                <a16:creationId xmlns:a16="http://schemas.microsoft.com/office/drawing/2014/main" id="{3D6807D8-E829-4E7C-BAF9-3D0DF60E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59" y="1491630"/>
            <a:ext cx="4079799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ffphoto.smu.edu.sg/sites/staffphoto.smu.edu.sg/files/styles/100x120/public/staff/4411/lckoh.png?itok=RgzsHQrO">
            <a:extLst>
              <a:ext uri="{FF2B5EF4-FFF2-40B4-BE49-F238E27FC236}">
                <a16:creationId xmlns:a16="http://schemas.microsoft.com/office/drawing/2014/main" id="{406884E6-E091-45D0-8667-741DB9885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20433"/>
            <a:ext cx="1615212" cy="18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E823CA-C885-4F45-9DD5-74058579B120}"/>
              </a:ext>
            </a:extLst>
          </p:cNvPr>
          <p:cNvSpPr txBox="1"/>
          <p:nvPr/>
        </p:nvSpPr>
        <p:spPr>
          <a:xfrm>
            <a:off x="2108298" y="332995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C771B"/>
                </a:solidFill>
                <a:latin typeface="Trebuchet MS" panose="020B0603020202020204" pitchFamily="34" charset="0"/>
              </a:rPr>
              <a:t>Sponsor</a:t>
            </a:r>
            <a:endParaRPr lang="en-SG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BE3F7F-E6C1-442C-8216-08338890F50B}"/>
              </a:ext>
            </a:extLst>
          </p:cNvPr>
          <p:cNvSpPr txBox="1"/>
          <p:nvPr/>
        </p:nvSpPr>
        <p:spPr>
          <a:xfrm>
            <a:off x="5868144" y="3347497"/>
            <a:ext cx="246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C771B"/>
                </a:solidFill>
                <a:latin typeface="Trebuchet MS" panose="020B0603020202020204" pitchFamily="34" charset="0"/>
              </a:rPr>
              <a:t>Prof </a:t>
            </a:r>
            <a:r>
              <a:rPr lang="en-US" sz="1600" b="1" dirty="0">
                <a:solidFill>
                  <a:srgbClr val="EC771B"/>
                </a:solidFill>
                <a:latin typeface="Trebuchet MS" panose="020B0603020202020204" pitchFamily="34" charset="0"/>
              </a:rPr>
              <a:t>Koh Lian Chee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Principal Instructor 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Head</a:t>
            </a:r>
            <a:r>
              <a:rPr lang="en-SG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, Education Outreach</a:t>
            </a:r>
            <a:endParaRPr lang="en-US" sz="12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30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07704" y="1636516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Prefer to have the information displayed on one page if possible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Live Validation of Form fields to increase efficiency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4171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79712" y="173766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Fonts are too small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Open the Portal to Parents &amp; Students as well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9521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X Factor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unique point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28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X Factor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4155925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Reduction of time taken to complete daily administrative tasks for up to 70%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FF6D2E2-A0B9-4803-8051-0C272A4E98D7}"/>
              </a:ext>
            </a:extLst>
          </p:cNvPr>
          <p:cNvSpPr txBox="1">
            <a:spLocks/>
          </p:cNvSpPr>
          <p:nvPr/>
        </p:nvSpPr>
        <p:spPr>
          <a:xfrm>
            <a:off x="0" y="444395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rebuchet MS" panose="020B0603020202020204" pitchFamily="34" charset="0"/>
              </a:rPr>
              <a:t>The Portal to go into live deployment by Mid Term</a:t>
            </a:r>
          </a:p>
        </p:txBody>
      </p:sp>
    </p:spTree>
    <p:extLst>
      <p:ext uri="{BB962C8B-B14F-4D97-AF65-F5344CB8AC3E}">
        <p14:creationId xmlns:p14="http://schemas.microsoft.com/office/powerpoint/2010/main" val="34562682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Learning Outcomes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Main Takeaways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3212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Learning Outcomes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the team has gained over this period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1340425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1340425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3076" y="2977365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49012" y="2977365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463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3400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133134"/>
            <a:ext cx="2932815" cy="1292662"/>
            <a:chOff x="1448989" y="1595280"/>
            <a:chExt cx="3030085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better time management skills now that we have experienced juggling both internship and FYP without compromising the quality of either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Time Management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82388" y="2770074"/>
            <a:ext cx="2932815" cy="1477328"/>
            <a:chOff x="1448989" y="1595280"/>
            <a:chExt cx="3030085" cy="1477328"/>
          </a:xfrm>
        </p:grpSpPr>
        <p:sp>
          <p:nvSpPr>
            <p:cNvPr id="20" name="TextBox 19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Our client does not operate in the Technology industry and hence the team is required to convert technical terms into more understandable terms to facilitate communication between both parties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Communication Skills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131590"/>
            <a:ext cx="2932815" cy="1292662"/>
            <a:chOff x="1448989" y="1595280"/>
            <a:chExt cx="3030085" cy="1292662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faced rather large changes in the project scope and architecture yet we have managed to react and continue to implement the new requirements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Adaptation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5955" y="2768530"/>
            <a:ext cx="2932815" cy="1846659"/>
            <a:chOff x="1448989" y="1595280"/>
            <a:chExt cx="3030085" cy="1846659"/>
          </a:xfrm>
        </p:grpSpPr>
        <p:sp>
          <p:nvSpPr>
            <p:cNvPr id="29" name="TextBox 28"/>
            <p:cNvSpPr txBox="1"/>
            <p:nvPr/>
          </p:nvSpPr>
          <p:spPr>
            <a:xfrm>
              <a:off x="1454023" y="1872279"/>
              <a:ext cx="3023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client has certain expectations that when implemented would delay project progress and might affect quality of end product delivered. The team would then have to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prioritise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communicate our rationale behind the functionalities to implement to our client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Manage Client’s expectations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8352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Thank you!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2C0ED1-C9FE-46AD-AB9F-FFAA40D291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4299942"/>
            <a:ext cx="9144000" cy="288032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Any Questions?</a:t>
            </a:r>
            <a:endParaRPr lang="en-SG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36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is implemented currently?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746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Student Registration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students sign up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3" name="Round Same Side Corner Rectangle 6"/>
          <p:cNvSpPr/>
          <p:nvPr/>
        </p:nvSpPr>
        <p:spPr>
          <a:xfrm rot="2700000" flipH="1">
            <a:off x="4938030" y="1787053"/>
            <a:ext cx="166436" cy="667261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28855"/>
            <a:ext cx="1402807" cy="1048024"/>
            <a:chOff x="803640" y="3362835"/>
            <a:chExt cx="2059657" cy="1048024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Admin present would attempt to understand the student’s needs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Students Walk In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828855"/>
            <a:ext cx="1402807" cy="1232690"/>
            <a:chOff x="803640" y="3362835"/>
            <a:chExt cx="2059657" cy="1232690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Admin explains agreement to be upheld between 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the parents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Agreement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28394" y="2828855"/>
            <a:ext cx="1402807" cy="1232690"/>
            <a:chOff x="803640" y="3362835"/>
            <a:chExt cx="2059657" cy="1232690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Parents to complete the sign up form handed to them by the Admin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Complete Form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0002"/>
            <a:ext cx="2653342" cy="1417356"/>
            <a:chOff x="803640" y="3362835"/>
            <a:chExt cx="2059657" cy="1417356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After the Admin has verified the form is completed correctly, the parents would make the payment and a physical receipt would be issued while the completed form would be kept in a file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E500E156-69B6-4216-9777-31BAE2C232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592" y="1892410"/>
            <a:ext cx="474608" cy="47460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32E7857-BA52-4591-8259-3E2282231D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7824" y="1881622"/>
            <a:ext cx="497793" cy="4977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65BD70A-230B-40EB-9337-F12DF0EB3E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673" y="1837587"/>
            <a:ext cx="566192" cy="56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0329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6533</TotalTime>
  <Words>3722</Words>
  <Application>Microsoft Office PowerPoint</Application>
  <PresentationFormat>On-screen Show (16:9)</PresentationFormat>
  <Paragraphs>850</Paragraphs>
  <Slides>76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Arial Unicode MS</vt:lpstr>
      <vt:lpstr>맑은 고딕</vt:lpstr>
      <vt:lpstr>Arial</vt:lpstr>
      <vt:lpstr>Maiandra GD</vt:lpstr>
      <vt:lpstr>Trebuchet MS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TANG Hui Xin</cp:lastModifiedBy>
  <cp:revision>227</cp:revision>
  <dcterms:created xsi:type="dcterms:W3CDTF">2016-12-05T23:26:54Z</dcterms:created>
  <dcterms:modified xsi:type="dcterms:W3CDTF">2018-08-14T10:28:50Z</dcterms:modified>
</cp:coreProperties>
</file>